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6"/>
  </p:notesMasterIdLst>
  <p:handoutMasterIdLst>
    <p:handoutMasterId r:id="rId37"/>
  </p:handoutMasterIdLst>
  <p:sldIdLst>
    <p:sldId id="314" r:id="rId4"/>
    <p:sldId id="454" r:id="rId5"/>
    <p:sldId id="490" r:id="rId6"/>
    <p:sldId id="432" r:id="rId7"/>
    <p:sldId id="489" r:id="rId8"/>
    <p:sldId id="493" r:id="rId9"/>
    <p:sldId id="494" r:id="rId10"/>
    <p:sldId id="468" r:id="rId11"/>
    <p:sldId id="491" r:id="rId12"/>
    <p:sldId id="495" r:id="rId13"/>
    <p:sldId id="496" r:id="rId14"/>
    <p:sldId id="497" r:id="rId15"/>
    <p:sldId id="475" r:id="rId16"/>
    <p:sldId id="434" r:id="rId17"/>
    <p:sldId id="469" r:id="rId18"/>
    <p:sldId id="470" r:id="rId19"/>
    <p:sldId id="484" r:id="rId20"/>
    <p:sldId id="485" r:id="rId21"/>
    <p:sldId id="483" r:id="rId22"/>
    <p:sldId id="478" r:id="rId23"/>
    <p:sldId id="482" r:id="rId24"/>
    <p:sldId id="437" r:id="rId25"/>
    <p:sldId id="479" r:id="rId26"/>
    <p:sldId id="438" r:id="rId27"/>
    <p:sldId id="486" r:id="rId28"/>
    <p:sldId id="462" r:id="rId29"/>
    <p:sldId id="476" r:id="rId30"/>
    <p:sldId id="460" r:id="rId31"/>
    <p:sldId id="472" r:id="rId32"/>
    <p:sldId id="487" r:id="rId33"/>
    <p:sldId id="480" r:id="rId34"/>
    <p:sldId id="459" r:id="rId35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9D9D9"/>
    <a:srgbClr val="A6B9D0"/>
    <a:srgbClr val="89A2C1"/>
    <a:srgbClr val="729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6774" autoAdjust="0"/>
  </p:normalViewPr>
  <p:slideViewPr>
    <p:cSldViewPr snapToGrid="0">
      <p:cViewPr varScale="1">
        <p:scale>
          <a:sx n="74" d="100"/>
          <a:sy n="74" d="100"/>
        </p:scale>
        <p:origin x="13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1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1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DDF4F919-39DC-4DA6-A1D9-0B0776F65440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6DCA6155-5230-4558-832A-453213226F6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632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1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F468C3C9-CB0C-4167-9613-FA19B9F54DFF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8" rIns="91437" bIns="4571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9"/>
            <a:ext cx="5444490" cy="4474845"/>
          </a:xfrm>
          <a:prstGeom prst="rect">
            <a:avLst/>
          </a:prstGeom>
        </p:spPr>
        <p:txBody>
          <a:bodyPr vert="horz" lIns="91437" tIns="45718" rIns="91437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56171447-423E-412F-8055-83366D8815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832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71447-423E-412F-8055-83366D88150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081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316416" y="6381328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en-GB" sz="3200" b="1" kern="1200" baseline="0" dirty="0">
                <a:solidFill>
                  <a:srgbClr val="00A1B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204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0B5-FBFA-40DB-804C-CD52E4BAC6D6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1619-5710-4924-9FD9-24E48FF926DB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B003-6CE8-4270-9597-44C07B71BE3F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8B003-6CE8-4270-9597-44C07B71BE3F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6831C-D0E7-47B6-ADAE-11834FD6445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884368" y="63720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2E5F0BE-AFE4-40B0-83DD-278B6A517A80}" type="slidenum">
              <a:rPr lang="en-GB" smtClean="0"/>
              <a:pPr algn="r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FE0B5-FBFA-40DB-804C-CD52E4BAC6D6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FA3E-2C3F-4A7E-A3C0-2EFA2114899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A1619-5710-4924-9FD9-24E48FF926DB}" type="datetimeFigureOut">
              <a:rPr lang="en-GB" smtClean="0"/>
              <a:pPr/>
              <a:t>09/11/2016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65163-2C46-4280-B241-9B500828F2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</a:pPr>
            <a:r>
              <a:rPr lang="en-IE" sz="3600" b="1" dirty="0">
                <a:solidFill>
                  <a:srgbClr val="00A1B1"/>
                </a:solidFill>
                <a:latin typeface="Arial"/>
                <a:cs typeface="Arial"/>
              </a:rPr>
              <a:t>I-SEM CRM </a:t>
            </a:r>
            <a:br>
              <a:rPr lang="en-IE" sz="3600" b="1" dirty="0">
                <a:solidFill>
                  <a:srgbClr val="00A1B1"/>
                </a:solidFill>
                <a:latin typeface="Arial"/>
                <a:cs typeface="Arial"/>
              </a:rPr>
            </a:br>
            <a:r>
              <a:rPr lang="en-IE" sz="3600" b="1" dirty="0">
                <a:solidFill>
                  <a:srgbClr val="00A1B1"/>
                </a:solidFill>
                <a:latin typeface="Arial"/>
                <a:cs typeface="Arial"/>
              </a:rPr>
              <a:t>Local </a:t>
            </a:r>
            <a:r>
              <a:rPr lang="en-IE" sz="3600" b="1" dirty="0" smtClean="0">
                <a:solidFill>
                  <a:srgbClr val="00A1B1"/>
                </a:solidFill>
                <a:latin typeface="Arial"/>
                <a:cs typeface="Arial"/>
              </a:rPr>
              <a:t>Issues</a:t>
            </a:r>
            <a:endParaRPr lang="en-IE" sz="3600" b="1" dirty="0">
              <a:solidFill>
                <a:srgbClr val="00A1B1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srgbClr val="00A1B1"/>
                </a:solidFill>
                <a:latin typeface="Arial"/>
                <a:cs typeface="Arial"/>
              </a:rPr>
              <a:t>Emerging Thinking </a:t>
            </a:r>
          </a:p>
          <a:p>
            <a:r>
              <a:rPr lang="en-GB" dirty="0">
                <a:solidFill>
                  <a:srgbClr val="00A1B1"/>
                </a:solidFill>
                <a:latin typeface="Arial"/>
                <a:cs typeface="Arial"/>
              </a:rPr>
              <a:t>Dundalk, 9 November 2016</a:t>
            </a:r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661248"/>
            <a:ext cx="2114550" cy="10547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– Emerging Thinking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200" dirty="0" smtClean="0"/>
              <a:t>Include locational constraints in CRM?</a:t>
            </a:r>
          </a:p>
          <a:p>
            <a:pPr lvl="1"/>
            <a:r>
              <a:rPr lang="en-GB" sz="1800" dirty="0" smtClean="0"/>
              <a:t>Yes – only for capacity</a:t>
            </a:r>
          </a:p>
          <a:p>
            <a:endParaRPr lang="en-GB" sz="2200" dirty="0" smtClean="0"/>
          </a:p>
          <a:p>
            <a:r>
              <a:rPr lang="en-GB" sz="2200" dirty="0" smtClean="0"/>
              <a:t>Grid Code notice period</a:t>
            </a:r>
          </a:p>
          <a:p>
            <a:pPr lvl="1"/>
            <a:r>
              <a:rPr lang="en-GB" sz="1800" dirty="0" smtClean="0"/>
              <a:t>Recognise concerns raised</a:t>
            </a:r>
          </a:p>
          <a:p>
            <a:pPr lvl="1"/>
            <a:r>
              <a:rPr lang="en-GB" sz="1800" dirty="0" smtClean="0"/>
              <a:t>SEMC will have appropriate regards to statutory duties </a:t>
            </a:r>
            <a:r>
              <a:rPr lang="en-GB" sz="1800" dirty="0"/>
              <a:t>and where </a:t>
            </a:r>
            <a:r>
              <a:rPr lang="en-GB" sz="1800" dirty="0" smtClean="0"/>
              <a:t>no </a:t>
            </a:r>
            <a:r>
              <a:rPr lang="en-GB" sz="1800" dirty="0"/>
              <a:t>local security of supply issues, request for derogation would be sympathetically </a:t>
            </a:r>
            <a:r>
              <a:rPr lang="en-GB" sz="1800" dirty="0" smtClean="0"/>
              <a:t>received but not purely a CRM issue</a:t>
            </a:r>
          </a:p>
          <a:p>
            <a:endParaRPr lang="en-GB" sz="2200" dirty="0" smtClean="0"/>
          </a:p>
          <a:p>
            <a:r>
              <a:rPr lang="en-GB" sz="2200" dirty="0" smtClean="0"/>
              <a:t>Auction Format and Winner Determination</a:t>
            </a:r>
          </a:p>
          <a:p>
            <a:pPr lvl="1"/>
            <a:r>
              <a:rPr lang="en-GB" sz="1800" dirty="0" smtClean="0"/>
              <a:t>In </a:t>
            </a:r>
            <a:r>
              <a:rPr lang="en-GB" sz="1800" dirty="0"/>
              <a:t>long run: Option D (full combinatorial)</a:t>
            </a:r>
          </a:p>
          <a:p>
            <a:pPr lvl="1"/>
            <a:r>
              <a:rPr lang="en-GB" sz="1800" dirty="0" smtClean="0"/>
              <a:t>As transition: </a:t>
            </a:r>
            <a:r>
              <a:rPr lang="en-GB" sz="1800" dirty="0"/>
              <a:t>Option B (required plant </a:t>
            </a:r>
            <a:r>
              <a:rPr lang="en-GB" sz="1800" dirty="0" smtClean="0"/>
              <a:t>selected in </a:t>
            </a:r>
            <a:r>
              <a:rPr lang="en-GB" sz="1800" dirty="0"/>
              <a:t>addition to </a:t>
            </a:r>
            <a:r>
              <a:rPr lang="en-GB" sz="1800" dirty="0" smtClean="0"/>
              <a:t>unconstrained)</a:t>
            </a:r>
          </a:p>
          <a:p>
            <a:pPr lvl="2"/>
            <a:r>
              <a:rPr lang="en-GB" sz="1400" dirty="0" smtClean="0"/>
              <a:t>To apply for transitional auctions</a:t>
            </a:r>
            <a:endParaRPr lang="en-GB" sz="1400" dirty="0"/>
          </a:p>
          <a:p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164341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– Emerging Thinking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200" dirty="0"/>
              <a:t>Clearing price of auction</a:t>
            </a:r>
          </a:p>
          <a:p>
            <a:pPr lvl="1"/>
            <a:r>
              <a:rPr lang="en-GB" sz="1800" dirty="0" smtClean="0"/>
              <a:t>Option </a:t>
            </a:r>
            <a:r>
              <a:rPr lang="en-GB" sz="1800" dirty="0"/>
              <a:t>1 – unconstrained clearing price</a:t>
            </a:r>
          </a:p>
          <a:p>
            <a:pPr lvl="1"/>
            <a:r>
              <a:rPr lang="en-GB" sz="1800" dirty="0"/>
              <a:t>Most economically robust </a:t>
            </a:r>
            <a:r>
              <a:rPr lang="en-GB" sz="1800" dirty="0" smtClean="0"/>
              <a:t>but potentially </a:t>
            </a:r>
            <a:r>
              <a:rPr lang="en-GB" sz="1800" dirty="0"/>
              <a:t>higher </a:t>
            </a:r>
            <a:r>
              <a:rPr lang="en-GB" sz="1800" dirty="0" smtClean="0"/>
              <a:t>cost impact (at least in short term)</a:t>
            </a:r>
            <a:endParaRPr lang="en-GB" sz="1800" dirty="0"/>
          </a:p>
          <a:p>
            <a:endParaRPr lang="en-GB" sz="2200" dirty="0" smtClean="0"/>
          </a:p>
          <a:p>
            <a:r>
              <a:rPr lang="en-GB" sz="2200" dirty="0" smtClean="0"/>
              <a:t>Compensation </a:t>
            </a:r>
            <a:r>
              <a:rPr lang="en-GB" sz="2200" dirty="0"/>
              <a:t>for unsuccessful bidders</a:t>
            </a:r>
          </a:p>
          <a:p>
            <a:pPr lvl="1"/>
            <a:r>
              <a:rPr lang="en-GB" sz="1800" dirty="0" smtClean="0"/>
              <a:t>None</a:t>
            </a:r>
          </a:p>
          <a:p>
            <a:pPr lvl="1"/>
            <a:r>
              <a:rPr lang="en-GB" sz="1800" dirty="0" smtClean="0"/>
              <a:t>For transitional auction applies only to inflexible bidders given Option B auction format</a:t>
            </a:r>
            <a:endParaRPr lang="en-GB" sz="1800" dirty="0"/>
          </a:p>
          <a:p>
            <a:endParaRPr lang="en-GB" sz="2200" dirty="0" smtClean="0"/>
          </a:p>
          <a:p>
            <a:r>
              <a:rPr lang="en-GB" sz="2200" dirty="0" smtClean="0"/>
              <a:t>Representation of constraints</a:t>
            </a:r>
          </a:p>
          <a:p>
            <a:pPr lvl="1"/>
            <a:r>
              <a:rPr lang="en-GB" sz="1800" dirty="0" smtClean="0"/>
              <a:t>Nested capacity areas with capacity requirement specified in MW</a:t>
            </a:r>
            <a:endParaRPr lang="en-GB" sz="1800" dirty="0"/>
          </a:p>
          <a:p>
            <a:endParaRPr lang="en-GB" sz="2200" dirty="0" smtClean="0"/>
          </a:p>
          <a:p>
            <a:r>
              <a:rPr lang="en-GB" sz="2200" dirty="0" smtClean="0"/>
              <a:t>Constraints in T-4 Auctions</a:t>
            </a:r>
          </a:p>
          <a:p>
            <a:pPr lvl="1"/>
            <a:r>
              <a:rPr lang="en-GB" sz="1800" dirty="0" smtClean="0"/>
              <a:t>Build in to auction systems</a:t>
            </a:r>
          </a:p>
          <a:p>
            <a:pPr lvl="1"/>
            <a:r>
              <a:rPr lang="en-GB" sz="1800" dirty="0" smtClean="0"/>
              <a:t>Consult further before introducing into a T-4 auction</a:t>
            </a:r>
          </a:p>
          <a:p>
            <a:pPr marL="0" indent="0">
              <a:buNone/>
            </a:pPr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350373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– Emerging Thinking III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Additional market power controls on existing plant required for locational reasons?</a:t>
            </a:r>
          </a:p>
          <a:p>
            <a:pPr lvl="1"/>
            <a:r>
              <a:rPr lang="en-GB" sz="1400" dirty="0" smtClean="0"/>
              <a:t>Consideration ongoing</a:t>
            </a:r>
          </a:p>
          <a:p>
            <a:endParaRPr lang="en-GB" sz="2200" dirty="0" smtClean="0"/>
          </a:p>
          <a:p>
            <a:r>
              <a:rPr lang="en-GB" sz="2200" dirty="0" smtClean="0"/>
              <a:t>Additional </a:t>
            </a:r>
            <a:r>
              <a:rPr lang="en-GB" sz="2200" dirty="0"/>
              <a:t>market power controls on </a:t>
            </a:r>
            <a:r>
              <a:rPr lang="en-GB" sz="2200" dirty="0" smtClean="0"/>
              <a:t>new build capacity </a:t>
            </a:r>
            <a:r>
              <a:rPr lang="en-GB" sz="2200" dirty="0"/>
              <a:t>required for locational reasons?</a:t>
            </a:r>
          </a:p>
          <a:p>
            <a:pPr lvl="1"/>
            <a:r>
              <a:rPr lang="en-GB" sz="1400" dirty="0" smtClean="0"/>
              <a:t>Yes – limit multi-year pay-as-bid ROs above unconstrained price</a:t>
            </a:r>
          </a:p>
          <a:p>
            <a:pPr lvl="1"/>
            <a:r>
              <a:rPr lang="en-GB" sz="1400" dirty="0" smtClean="0"/>
              <a:t>Some residual issues still under consideration</a:t>
            </a:r>
            <a:endParaRPr lang="en-GB" sz="1400" dirty="0"/>
          </a:p>
          <a:p>
            <a:pPr marL="0" indent="0">
              <a:buNone/>
            </a:pPr>
            <a:endParaRPr lang="en-GB" sz="2200" dirty="0" smtClean="0"/>
          </a:p>
          <a:p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6455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720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Introduction and Summary</a:t>
            </a:r>
          </a:p>
          <a:p>
            <a:r>
              <a:rPr lang="en-GB" dirty="0"/>
              <a:t>Auction design framework:</a:t>
            </a:r>
          </a:p>
          <a:p>
            <a:pPr lvl="1"/>
            <a:r>
              <a:rPr lang="en-GB" dirty="0"/>
              <a:t>Auction format</a:t>
            </a:r>
          </a:p>
          <a:p>
            <a:pPr lvl="1"/>
            <a:r>
              <a:rPr lang="en-GB" dirty="0"/>
              <a:t>Clearing price</a:t>
            </a:r>
          </a:p>
          <a:p>
            <a:pPr lvl="1"/>
            <a:r>
              <a:rPr lang="en-GB" dirty="0"/>
              <a:t>Compensation</a:t>
            </a:r>
          </a:p>
          <a:p>
            <a:pPr lvl="1"/>
            <a:r>
              <a:rPr lang="en-GB" dirty="0"/>
              <a:t>Representing constraints</a:t>
            </a:r>
          </a:p>
          <a:p>
            <a:endParaRPr lang="en-GB" dirty="0" smtClean="0"/>
          </a:p>
          <a:p>
            <a:r>
              <a:rPr lang="en-GB" dirty="0" smtClean="0"/>
              <a:t>Grid </a:t>
            </a:r>
            <a:r>
              <a:rPr lang="en-GB" dirty="0"/>
              <a:t>Code</a:t>
            </a:r>
          </a:p>
          <a:p>
            <a:r>
              <a:rPr lang="en-GB" dirty="0"/>
              <a:t>Local security of supply and market </a:t>
            </a:r>
            <a:r>
              <a:rPr lang="en-GB" dirty="0" smtClean="0"/>
              <a:t>power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58221" y="2649726"/>
            <a:ext cx="8050490" cy="452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4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045166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Auction format: LSS consultation options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23528" y="955755"/>
            <a:ext cx="8505872" cy="5857621"/>
            <a:chOff x="323528" y="955755"/>
            <a:chExt cx="8505872" cy="5857621"/>
          </a:xfrm>
        </p:grpSpPr>
        <p:sp>
          <p:nvSpPr>
            <p:cNvPr id="54" name="Rectangle: Rounded Corners 53"/>
            <p:cNvSpPr/>
            <p:nvPr/>
          </p:nvSpPr>
          <p:spPr>
            <a:xfrm>
              <a:off x="5096813" y="6029414"/>
              <a:ext cx="2367263" cy="78396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tangle: Rounded Corners 52"/>
            <p:cNvSpPr/>
            <p:nvPr/>
          </p:nvSpPr>
          <p:spPr>
            <a:xfrm>
              <a:off x="5073734" y="4928968"/>
              <a:ext cx="2367263" cy="97443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: Rounded Corners 51"/>
            <p:cNvSpPr/>
            <p:nvPr/>
          </p:nvSpPr>
          <p:spPr>
            <a:xfrm>
              <a:off x="5062334" y="4042441"/>
              <a:ext cx="2367263" cy="68908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: Rounded Corners 50"/>
            <p:cNvSpPr/>
            <p:nvPr/>
          </p:nvSpPr>
          <p:spPr>
            <a:xfrm>
              <a:off x="5096813" y="1060862"/>
              <a:ext cx="2367263" cy="95410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ctangle: Rounded Corners 40"/>
            <p:cNvSpPr/>
            <p:nvPr/>
          </p:nvSpPr>
          <p:spPr>
            <a:xfrm>
              <a:off x="5096813" y="2420012"/>
              <a:ext cx="2367263" cy="114457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481597" y="3005077"/>
              <a:ext cx="134780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limited combinatorial element for inflexibility</a:t>
              </a:r>
            </a:p>
          </p:txBody>
        </p:sp>
        <p:sp>
          <p:nvSpPr>
            <p:cNvPr id="6" name="Diamond 5"/>
            <p:cNvSpPr/>
            <p:nvPr/>
          </p:nvSpPr>
          <p:spPr>
            <a:xfrm>
              <a:off x="659425" y="955755"/>
              <a:ext cx="1580577" cy="969203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09654" y="1182521"/>
              <a:ext cx="10801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Identify “must not exit” units ex ante?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25939" y="1204877"/>
              <a:ext cx="386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Yes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86823" y="1060861"/>
              <a:ext cx="214108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Option A -</a:t>
              </a:r>
              <a:r>
                <a:rPr lang="en-GB" sz="1400" dirty="0"/>
                <a:t>Take must not exit units out of auction. Run simple sealed bid auction for remaining units</a:t>
              </a:r>
              <a:endParaRPr lang="en-GB" sz="1400" b="1" dirty="0"/>
            </a:p>
          </p:txBody>
        </p:sp>
        <p:cxnSp>
          <p:nvCxnSpPr>
            <p:cNvPr id="12" name="Straight Arrow Connector 11"/>
            <p:cNvCxnSpPr>
              <a:endCxn id="15" idx="0"/>
            </p:cNvCxnSpPr>
            <p:nvPr/>
          </p:nvCxnSpPr>
          <p:spPr>
            <a:xfrm flipH="1">
              <a:off x="1440784" y="1924957"/>
              <a:ext cx="8929" cy="3259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79515" y="2004534"/>
              <a:ext cx="3658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No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4656" y="2596836"/>
              <a:ext cx="159201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Select units to meet locational constraint additionally, or displace unconstrained winners</a:t>
              </a:r>
            </a:p>
          </p:txBody>
        </p:sp>
        <p:sp>
          <p:nvSpPr>
            <p:cNvPr id="15" name="Diamond 14"/>
            <p:cNvSpPr/>
            <p:nvPr/>
          </p:nvSpPr>
          <p:spPr>
            <a:xfrm>
              <a:off x="323528" y="2250879"/>
              <a:ext cx="2234512" cy="1659234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5345" y="2861061"/>
              <a:ext cx="8274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Additional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71817" y="3971992"/>
              <a:ext cx="707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Displace</a:t>
              </a:r>
            </a:p>
          </p:txBody>
        </p:sp>
        <p:cxnSp>
          <p:nvCxnSpPr>
            <p:cNvPr id="19" name="Straight Arrow Connector 18"/>
            <p:cNvCxnSpPr>
              <a:stCxn id="15" idx="2"/>
              <a:endCxn id="22" idx="0"/>
            </p:cNvCxnSpPr>
            <p:nvPr/>
          </p:nvCxnSpPr>
          <p:spPr>
            <a:xfrm flipH="1">
              <a:off x="1438364" y="3910113"/>
              <a:ext cx="2420" cy="4007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136795" y="2427270"/>
              <a:ext cx="2287298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Option B</a:t>
              </a:r>
              <a:r>
                <a:rPr lang="en-GB" sz="1400" dirty="0"/>
                <a:t>. Unconstrained run based on simple sealed bid auction format, with additional units selected to meet locational constraints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97480" y="4541344"/>
              <a:ext cx="130446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Approach to managing locational constraint?</a:t>
              </a:r>
            </a:p>
          </p:txBody>
        </p:sp>
        <p:sp>
          <p:nvSpPr>
            <p:cNvPr id="22" name="Diamond 21"/>
            <p:cNvSpPr/>
            <p:nvPr/>
          </p:nvSpPr>
          <p:spPr>
            <a:xfrm>
              <a:off x="588027" y="4310870"/>
              <a:ext cx="1700673" cy="1299923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35058" y="6040446"/>
              <a:ext cx="12293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Full optimisation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988640" y="4456270"/>
              <a:ext cx="7375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Heuristic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073735" y="6074711"/>
              <a:ext cx="239034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Option D</a:t>
              </a:r>
              <a:r>
                <a:rPr lang="en-GB" sz="1400" dirty="0"/>
                <a:t>. Full combinatorial auction, subject to locational and lumpiness constraints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89869" y="4013189"/>
              <a:ext cx="233972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Option C</a:t>
              </a:r>
              <a:r>
                <a:rPr lang="en-GB" sz="1400" dirty="0"/>
                <a:t>. Heuristic second step, to manage capacity delivery constraint </a:t>
              </a:r>
            </a:p>
          </p:txBody>
        </p:sp>
        <p:sp>
          <p:nvSpPr>
            <p:cNvPr id="31" name="Right Brace 30"/>
            <p:cNvSpPr/>
            <p:nvPr/>
          </p:nvSpPr>
          <p:spPr>
            <a:xfrm>
              <a:off x="7211806" y="987405"/>
              <a:ext cx="585973" cy="498800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cxnSp>
          <p:nvCxnSpPr>
            <p:cNvPr id="32" name="Elbow Connector 45"/>
            <p:cNvCxnSpPr>
              <a:stCxn id="22" idx="2"/>
              <a:endCxn id="27" idx="1"/>
            </p:cNvCxnSpPr>
            <p:nvPr/>
          </p:nvCxnSpPr>
          <p:spPr>
            <a:xfrm rot="16200000" flipH="1">
              <a:off x="2839424" y="4209732"/>
              <a:ext cx="833250" cy="3635371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Diamond 32"/>
            <p:cNvSpPr/>
            <p:nvPr/>
          </p:nvSpPr>
          <p:spPr>
            <a:xfrm>
              <a:off x="2579350" y="3652784"/>
              <a:ext cx="1352784" cy="1359807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96813" y="4949293"/>
              <a:ext cx="225049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/>
                <a:t>Option E</a:t>
              </a:r>
              <a:r>
                <a:rPr lang="en-GB" sz="1400" dirty="0"/>
                <a:t>. </a:t>
              </a:r>
              <a:r>
                <a:rPr lang="en-IE" sz="1400" dirty="0"/>
                <a:t>TSO system security analysis to identify </a:t>
              </a:r>
              <a:r>
                <a:rPr lang="en-IE" sz="1400" b="1" dirty="0"/>
                <a:t>must-not exit</a:t>
              </a:r>
              <a:r>
                <a:rPr lang="en-IE" sz="1400" dirty="0"/>
                <a:t> units after an initial unconstrained run</a:t>
              </a:r>
              <a:r>
                <a:rPr lang="en-GB" sz="1400" dirty="0"/>
                <a:t> 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148159" y="4085197"/>
              <a:ext cx="7928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Simple ex  ante rules</a:t>
              </a:r>
            </a:p>
          </p:txBody>
        </p:sp>
        <p:cxnSp>
          <p:nvCxnSpPr>
            <p:cNvPr id="38" name="Connector: Elbow 37"/>
            <p:cNvCxnSpPr>
              <a:stCxn id="33" idx="2"/>
              <a:endCxn id="35" idx="1"/>
            </p:cNvCxnSpPr>
            <p:nvPr/>
          </p:nvCxnSpPr>
          <p:spPr>
            <a:xfrm rot="16200000" flipH="1">
              <a:off x="3969399" y="4298933"/>
              <a:ext cx="413756" cy="1841071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216970" y="5453349"/>
              <a:ext cx="12199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Ex-post TSO security analysis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852736" y="3941181"/>
              <a:ext cx="8775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/>
                <a:t>How are locational constraints evaluated</a:t>
              </a:r>
              <a:endParaRPr lang="en-GB" sz="1200" dirty="0"/>
            </a:p>
          </p:txBody>
        </p:sp>
        <p:cxnSp>
          <p:nvCxnSpPr>
            <p:cNvPr id="60" name="Connector: Elbow 59"/>
            <p:cNvCxnSpPr>
              <a:stCxn id="22" idx="3"/>
              <a:endCxn id="33" idx="1"/>
            </p:cNvCxnSpPr>
            <p:nvPr/>
          </p:nvCxnSpPr>
          <p:spPr>
            <a:xfrm flipV="1">
              <a:off x="2288700" y="4332688"/>
              <a:ext cx="290650" cy="628144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or: Elbow 77"/>
            <p:cNvCxnSpPr>
              <a:stCxn id="6" idx="3"/>
              <a:endCxn id="51" idx="1"/>
            </p:cNvCxnSpPr>
            <p:nvPr/>
          </p:nvCxnSpPr>
          <p:spPr>
            <a:xfrm>
              <a:off x="2240002" y="1440357"/>
              <a:ext cx="2856811" cy="97558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or: Elbow 79"/>
            <p:cNvCxnSpPr>
              <a:stCxn id="15" idx="3"/>
              <a:endCxn id="41" idx="1"/>
            </p:cNvCxnSpPr>
            <p:nvPr/>
          </p:nvCxnSpPr>
          <p:spPr>
            <a:xfrm flipV="1">
              <a:off x="2558040" y="2992300"/>
              <a:ext cx="2538773" cy="88196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or: Elbow 83"/>
            <p:cNvCxnSpPr>
              <a:stCxn id="33" idx="3"/>
              <a:endCxn id="28" idx="1"/>
            </p:cNvCxnSpPr>
            <p:nvPr/>
          </p:nvCxnSpPr>
          <p:spPr>
            <a:xfrm>
              <a:off x="3932134" y="4332688"/>
              <a:ext cx="1157735" cy="49833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129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Responses – Auction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Listed below in order of number of responses:</a:t>
            </a:r>
          </a:p>
          <a:p>
            <a:pPr lvl="1"/>
            <a:r>
              <a:rPr lang="en-GB" dirty="0"/>
              <a:t>No options justified on economic or legal grounds</a:t>
            </a:r>
          </a:p>
          <a:p>
            <a:pPr lvl="1"/>
            <a:r>
              <a:rPr lang="en-GB" dirty="0"/>
              <a:t>Option B: Simple sealed bid + constraints</a:t>
            </a:r>
          </a:p>
          <a:p>
            <a:pPr lvl="1"/>
            <a:r>
              <a:rPr lang="en-GB" dirty="0"/>
              <a:t>Option E: Unconstrained run then TSOs identify 		               must run units</a:t>
            </a:r>
          </a:p>
          <a:p>
            <a:pPr lvl="1"/>
            <a:r>
              <a:rPr lang="en-GB" dirty="0"/>
              <a:t>Hybrid B&amp;E: unconstrained run then full system   </a:t>
            </a:r>
          </a:p>
          <a:p>
            <a:pPr lvl="1">
              <a:buNone/>
            </a:pPr>
            <a:r>
              <a:rPr lang="en-GB" dirty="0"/>
              <a:t>                           security assessment, all in-merit receive    </a:t>
            </a:r>
          </a:p>
          <a:p>
            <a:pPr lvl="1">
              <a:buNone/>
            </a:pPr>
            <a:r>
              <a:rPr lang="en-GB" dirty="0"/>
              <a:t>                           CRM RO</a:t>
            </a:r>
          </a:p>
          <a:p>
            <a:pPr lvl="1"/>
            <a:r>
              <a:rPr lang="en-GB" dirty="0"/>
              <a:t>Option C: Simple sealed bid with heuristic step</a:t>
            </a:r>
          </a:p>
          <a:p>
            <a:pPr lvl="1"/>
            <a:r>
              <a:rPr lang="en-GB" dirty="0"/>
              <a:t>Option C and D: reflecting move to enduring 				   combinatorial auction</a:t>
            </a:r>
          </a:p>
        </p:txBody>
      </p:sp>
    </p:spTree>
    <p:extLst>
      <p:ext uri="{BB962C8B-B14F-4D97-AF65-F5344CB8AC3E}">
        <p14:creationId xmlns:p14="http://schemas.microsoft.com/office/powerpoint/2010/main" val="337859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Responses – Alternatives suggested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0977" y="1402232"/>
            <a:ext cx="4038600" cy="496086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Transmission related:</a:t>
            </a:r>
          </a:p>
          <a:p>
            <a:r>
              <a:rPr lang="en-GB" dirty="0"/>
              <a:t>Need for focus on network investment </a:t>
            </a:r>
          </a:p>
          <a:p>
            <a:r>
              <a:rPr lang="en-GB" dirty="0"/>
              <a:t>Strengthen TLAFs</a:t>
            </a:r>
          </a:p>
          <a:p>
            <a:r>
              <a:rPr lang="en-GB" dirty="0"/>
              <a:t>Connection Policy and </a:t>
            </a:r>
            <a:r>
              <a:rPr lang="en-GB" dirty="0" err="1"/>
              <a:t>GTUoS</a:t>
            </a:r>
            <a:r>
              <a:rPr lang="en-GB" dirty="0"/>
              <a:t> signals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Other</a:t>
            </a:r>
          </a:p>
          <a:p>
            <a:r>
              <a:rPr lang="en-GB" dirty="0"/>
              <a:t>Allow unrestricted bidding in the Balancing Market</a:t>
            </a:r>
          </a:p>
          <a:p>
            <a:r>
              <a:rPr lang="en-GB" dirty="0"/>
              <a:t>TSO bi-lateral agreements </a:t>
            </a:r>
          </a:p>
          <a:p>
            <a:r>
              <a:rPr lang="en-GB" dirty="0"/>
              <a:t>Ancillary services/DS3 scalers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414" y="1402233"/>
            <a:ext cx="4038600" cy="49608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CRM hybrids:</a:t>
            </a:r>
          </a:p>
          <a:p>
            <a:r>
              <a:rPr lang="en-GB" dirty="0"/>
              <a:t>Hybrid Option B &amp; E – two respondents</a:t>
            </a:r>
          </a:p>
          <a:p>
            <a:pPr lvl="1"/>
            <a:r>
              <a:rPr lang="en-GB" dirty="0"/>
              <a:t>Run unconstrained auction</a:t>
            </a:r>
          </a:p>
          <a:p>
            <a:pPr lvl="1"/>
            <a:r>
              <a:rPr lang="en-GB" dirty="0"/>
              <a:t>TSOs assess system security – TSOs bi-lateral agreement(s)</a:t>
            </a:r>
          </a:p>
          <a:p>
            <a:pPr lvl="1"/>
            <a:r>
              <a:rPr lang="en-GB" dirty="0"/>
              <a:t>All in-merit receive CRM RO</a:t>
            </a:r>
          </a:p>
          <a:p>
            <a:r>
              <a:rPr lang="en-GB" dirty="0"/>
              <a:t>Other proposal</a:t>
            </a:r>
          </a:p>
          <a:p>
            <a:pPr lvl="1"/>
            <a:r>
              <a:rPr lang="en-GB" dirty="0"/>
              <a:t>Run unconstrained CRM and all in-merit receive a RO</a:t>
            </a:r>
          </a:p>
          <a:p>
            <a:pPr lvl="1"/>
            <a:r>
              <a:rPr lang="en-GB" dirty="0"/>
              <a:t>Offer “Strategic Reserve” contract required for system security reasons to each plant unsuccessful in CRM auction</a:t>
            </a:r>
          </a:p>
          <a:p>
            <a:pPr lvl="2"/>
            <a:r>
              <a:rPr lang="en-GB" dirty="0"/>
              <a:t>Contract for audited fixed costs + normal profit</a:t>
            </a:r>
          </a:p>
          <a:p>
            <a:pPr lvl="2"/>
            <a:r>
              <a:rPr lang="en-GB" dirty="0"/>
              <a:t>Plant required to bid into energy market at price of Long Run Fixed Costs – clearing price of CRM auction</a:t>
            </a:r>
          </a:p>
          <a:p>
            <a:pPr lvl="2"/>
            <a:r>
              <a:rPr lang="en-GB" dirty="0"/>
              <a:t>Clawback 95% of additional profit that plant make in energy market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25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Rationale for high level approach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261735"/>
            <a:ext cx="4040188" cy="63976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GB" dirty="0"/>
              <a:t>Why incorporate constraints in T-1 auction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901496"/>
            <a:ext cx="4040188" cy="350006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1600" dirty="0"/>
              <a:t>Will be transmission constraints in transitional years</a:t>
            </a:r>
          </a:p>
          <a:p>
            <a:r>
              <a:rPr lang="en-GB" sz="1600" dirty="0"/>
              <a:t>Need to ensure lights stay on - too greater a transitional risk, if do not incorporate </a:t>
            </a:r>
          </a:p>
          <a:p>
            <a:r>
              <a:rPr lang="en-GB" sz="1600" dirty="0"/>
              <a:t>Preference for a competitive market based solution where possible, not bi-lateral negotiation </a:t>
            </a:r>
          </a:p>
          <a:p>
            <a:r>
              <a:rPr lang="en-GB" sz="1600" dirty="0"/>
              <a:t>Chosen solution is market based, with one-year pay-as-bid contracts as a fall-back, similar to short term strategic reserve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261735"/>
            <a:ext cx="4041775" cy="63976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GB" dirty="0"/>
              <a:t>Focus only on capacity, separate solution for ancillary services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901496"/>
            <a:ext cx="4041775" cy="350006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fontAlgn="base"/>
            <a:r>
              <a:rPr lang="en-GB" sz="1600" dirty="0"/>
              <a:t>The CRM is designed to assure capacity adequacy</a:t>
            </a:r>
          </a:p>
          <a:p>
            <a:pPr lvl="1" fontAlgn="base"/>
            <a:r>
              <a:rPr lang="en-GB" sz="1200" dirty="0"/>
              <a:t>greater transparency if procure capacity only</a:t>
            </a:r>
          </a:p>
          <a:p>
            <a:pPr lvl="1" fontAlgn="base"/>
            <a:r>
              <a:rPr lang="en-GB" sz="1200" dirty="0"/>
              <a:t>Purer price signal</a:t>
            </a:r>
          </a:p>
          <a:p>
            <a:r>
              <a:rPr lang="en-GB" sz="1600" dirty="0"/>
              <a:t>Practical reasons support limiting the number of constraints-  Inclusion of ancillary services constraints in CRM could involve a much larger set of constraints</a:t>
            </a:r>
          </a:p>
          <a:p>
            <a:r>
              <a:rPr lang="en-GB" sz="1600" dirty="0"/>
              <a:t>Interaction between capacity and ancillary services constraints can be complex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5645394"/>
            <a:ext cx="81160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Cannot provide solutions for first transitional years, but in longer run we will seek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Optimise trade-off between transmission and capacity investment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Consider </a:t>
            </a:r>
            <a:r>
              <a:rPr lang="en-GB" dirty="0" smtClean="0"/>
              <a:t>further generator </a:t>
            </a:r>
            <a:r>
              <a:rPr lang="en-GB" dirty="0"/>
              <a:t>locational </a:t>
            </a:r>
            <a:r>
              <a:rPr lang="en-GB" dirty="0" smtClean="0"/>
              <a:t>signals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principles for locational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000" dirty="0"/>
              <a:t>Any locational constraints taken into account within the CRM mechanism would only be used to represent local capacity deliverability constraints.  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A locational need would only be included in the CRM mechanism where the need is clear and large.</a:t>
            </a:r>
          </a:p>
          <a:p>
            <a:endParaRPr lang="en-GB" sz="2000" dirty="0"/>
          </a:p>
          <a:p>
            <a:r>
              <a:rPr lang="en-GB" sz="2000" dirty="0"/>
              <a:t>The means by which local capacity deliverability constraints are identified and quantified would be simple and transparent to the maximum extent practicable</a:t>
            </a:r>
          </a:p>
        </p:txBody>
      </p:sp>
    </p:spTree>
    <p:extLst>
      <p:ext uri="{BB962C8B-B14F-4D97-AF65-F5344CB8AC3E}">
        <p14:creationId xmlns:p14="http://schemas.microsoft.com/office/powerpoint/2010/main" val="306221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4030"/>
          </a:xfrm>
        </p:spPr>
        <p:txBody>
          <a:bodyPr/>
          <a:lstStyle/>
          <a:p>
            <a:r>
              <a:rPr lang="en-GB" dirty="0"/>
              <a:t>Evaluation of Options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037409"/>
              </p:ext>
            </p:extLst>
          </p:nvPr>
        </p:nvGraphicFramePr>
        <p:xfrm>
          <a:off x="122548" y="930841"/>
          <a:ext cx="8861196" cy="5982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252">
                  <a:extLst>
                    <a:ext uri="{9D8B030D-6E8A-4147-A177-3AD203B41FA5}">
                      <a16:colId xmlns="" xmlns:a16="http://schemas.microsoft.com/office/drawing/2014/main" val="1303070022"/>
                    </a:ext>
                  </a:extLst>
                </a:gridCol>
                <a:gridCol w="3661393">
                  <a:extLst>
                    <a:ext uri="{9D8B030D-6E8A-4147-A177-3AD203B41FA5}">
                      <a16:colId xmlns="" xmlns:a16="http://schemas.microsoft.com/office/drawing/2014/main" val="1993944783"/>
                    </a:ext>
                  </a:extLst>
                </a:gridCol>
                <a:gridCol w="3493551">
                  <a:extLst>
                    <a:ext uri="{9D8B030D-6E8A-4147-A177-3AD203B41FA5}">
                      <a16:colId xmlns="" xmlns:a16="http://schemas.microsoft.com/office/drawing/2014/main" val="3638364034"/>
                    </a:ext>
                  </a:extLst>
                </a:gridCol>
              </a:tblGrid>
              <a:tr h="288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Key Pros</a:t>
                      </a:r>
                      <a:endParaRPr lang="en-GB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Key Cons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extLst>
                  <a:ext uri="{0D108BD9-81ED-4DB2-BD59-A6C34878D82A}">
                    <a16:rowId xmlns="" xmlns:a16="http://schemas.microsoft.com/office/drawing/2014/main" val="839446137"/>
                  </a:ext>
                </a:extLst>
              </a:tr>
              <a:tr h="983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300">
                          <a:effectLst/>
                        </a:rPr>
                        <a:t>Option A: Ex-ante identification of “must not exit” units</a:t>
                      </a:r>
                      <a:endParaRPr lang="en-GB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Easy auction system to deliver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In short run, lower customer bills than B, C, E. Possibly lower than D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Weak on competition where need X from Y in constrained area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IE" sz="1300" dirty="0">
                          <a:effectLst/>
                        </a:rPr>
                        <a:t>Lacks transparency</a:t>
                      </a:r>
                      <a:endParaRPr lang="en-GB" sz="13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IE" sz="1300" dirty="0">
                          <a:effectLst/>
                        </a:rPr>
                        <a:t>Price set by plant outside</a:t>
                      </a:r>
                      <a:r>
                        <a:rPr lang="en-IE" sz="1300" baseline="0" dirty="0">
                          <a:effectLst/>
                        </a:rPr>
                        <a:t> NI and Dublin only</a:t>
                      </a:r>
                      <a:endParaRPr lang="en-GB" sz="13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IE" sz="1300" dirty="0">
                          <a:effectLst/>
                        </a:rPr>
                        <a:t>Complicates State Aid?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extLst>
                  <a:ext uri="{0D108BD9-81ED-4DB2-BD59-A6C34878D82A}">
                    <a16:rowId xmlns="" xmlns:a16="http://schemas.microsoft.com/office/drawing/2014/main" val="2478996278"/>
                  </a:ext>
                </a:extLst>
              </a:tr>
              <a:tr h="8049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Option B. Simple sealed bid auction format, with additional units for locational capacity</a:t>
                      </a:r>
                      <a:endParaRPr lang="en-GB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Strong on long run security of supply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Easy auction system to deliver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IE" sz="1300" i="1" dirty="0">
                          <a:effectLst/>
                        </a:rPr>
                        <a:t>Potentially lower energy market revenues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IE" sz="1300" dirty="0">
                          <a:effectLst/>
                        </a:rPr>
                        <a:t>Longer term CRM benefits if prevents exit of plant cost effective once constraints alleviated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Higher CRM bills, at least in short term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extLst>
                  <a:ext uri="{0D108BD9-81ED-4DB2-BD59-A6C34878D82A}">
                    <a16:rowId xmlns="" xmlns:a16="http://schemas.microsoft.com/office/drawing/2014/main" val="1233476438"/>
                  </a:ext>
                </a:extLst>
              </a:tr>
              <a:tr h="983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Option C: Simple sealed bid, heuristic second step, to manage locational constraint</a:t>
                      </a:r>
                      <a:endParaRPr lang="en-GB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Lower CRM</a:t>
                      </a:r>
                      <a:r>
                        <a:rPr lang="en-GB" sz="1300" baseline="0" dirty="0">
                          <a:effectLst/>
                        </a:rPr>
                        <a:t> b</a:t>
                      </a:r>
                      <a:r>
                        <a:rPr lang="en-GB" sz="1300" dirty="0">
                          <a:effectLst/>
                        </a:rPr>
                        <a:t>ills than B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More competition and transparency than A, 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TSOs say they can deliver for first auction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i="1" dirty="0">
                          <a:effectLst/>
                        </a:rPr>
                        <a:t>Higher energy market revenues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Harder systems solution to deliver than A,B,E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Weaker on security of supply than A,B, E?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May increase concentration in energy market 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extLst>
                  <a:ext uri="{0D108BD9-81ED-4DB2-BD59-A6C34878D82A}">
                    <a16:rowId xmlns="" xmlns:a16="http://schemas.microsoft.com/office/drawing/2014/main" val="717442501"/>
                  </a:ext>
                </a:extLst>
              </a:tr>
              <a:tr h="477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Option D. Full combinatorial </a:t>
                      </a:r>
                      <a:endParaRPr lang="en-GB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Most efficient winner determination, long run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>
                          <a:effectLst/>
                        </a:rPr>
                        <a:t>Lower </a:t>
                      </a:r>
                      <a:r>
                        <a:rPr lang="en-GB" sz="1300" smtClean="0">
                          <a:effectLst/>
                        </a:rPr>
                        <a:t>CRM </a:t>
                      </a:r>
                      <a:r>
                        <a:rPr lang="en-GB" sz="1300" dirty="0">
                          <a:effectLst/>
                        </a:rPr>
                        <a:t>bills than B, C, E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TSOs say they </a:t>
                      </a:r>
                      <a:r>
                        <a:rPr lang="en-GB" sz="1300" u="sng" dirty="0">
                          <a:effectLst/>
                        </a:rPr>
                        <a:t>cannot</a:t>
                      </a:r>
                      <a:r>
                        <a:rPr lang="en-GB" sz="1300" dirty="0">
                          <a:effectLst/>
                        </a:rPr>
                        <a:t> deliver for first auction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Weaker on security of supply than A,B, E?</a:t>
                      </a:r>
                    </a:p>
                  </a:txBody>
                  <a:tcPr marL="82794" marR="82794" marT="41397" marB="41397"/>
                </a:tc>
                <a:extLst>
                  <a:ext uri="{0D108BD9-81ED-4DB2-BD59-A6C34878D82A}">
                    <a16:rowId xmlns="" xmlns:a16="http://schemas.microsoft.com/office/drawing/2014/main" val="166970446"/>
                  </a:ext>
                </a:extLst>
              </a:tr>
              <a:tr h="983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300" dirty="0">
                          <a:effectLst/>
                        </a:rPr>
                        <a:t>Option E: Ex-post identification of “must not exit” units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Strongest on security of supply (TSO preferred): deals with unanticipated outcomes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Stronger on competition than A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Easy auction system to deliver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300" dirty="0">
                          <a:effectLst/>
                        </a:rPr>
                        <a:t>Weak on transparency, including CRM/ancillary service distinction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IE" sz="1300" dirty="0">
                          <a:effectLst/>
                        </a:rPr>
                        <a:t>Complicates State Aid?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794" marR="82794" marT="41397" marB="41397"/>
                </a:tc>
                <a:extLst>
                  <a:ext uri="{0D108BD9-81ED-4DB2-BD59-A6C34878D82A}">
                    <a16:rowId xmlns="" xmlns:a16="http://schemas.microsoft.com/office/drawing/2014/main" val="18771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720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Introduction and </a:t>
            </a:r>
            <a:r>
              <a:rPr lang="en-GB" dirty="0" smtClean="0"/>
              <a:t>Summary</a:t>
            </a:r>
          </a:p>
          <a:p>
            <a:r>
              <a:rPr lang="en-GB" dirty="0" smtClean="0"/>
              <a:t>Auction </a:t>
            </a:r>
            <a:r>
              <a:rPr lang="en-GB" dirty="0"/>
              <a:t>design </a:t>
            </a:r>
            <a:r>
              <a:rPr lang="en-GB" dirty="0" smtClean="0"/>
              <a:t>framework</a:t>
            </a:r>
          </a:p>
          <a:p>
            <a:pPr lvl="1"/>
            <a:r>
              <a:rPr lang="en-GB" dirty="0" smtClean="0"/>
              <a:t>Auction </a:t>
            </a:r>
            <a:r>
              <a:rPr lang="en-GB" dirty="0"/>
              <a:t>format </a:t>
            </a:r>
            <a:endParaRPr lang="en-GB" dirty="0" smtClean="0"/>
          </a:p>
          <a:p>
            <a:pPr lvl="1"/>
            <a:r>
              <a:rPr lang="en-GB" dirty="0" smtClean="0"/>
              <a:t>Clearing </a:t>
            </a:r>
            <a:r>
              <a:rPr lang="en-GB" dirty="0"/>
              <a:t>Price </a:t>
            </a:r>
            <a:endParaRPr lang="en-GB" dirty="0" smtClean="0"/>
          </a:p>
          <a:p>
            <a:pPr lvl="1"/>
            <a:r>
              <a:rPr lang="en-GB" dirty="0" smtClean="0"/>
              <a:t>Compensation </a:t>
            </a:r>
          </a:p>
          <a:p>
            <a:pPr lvl="1"/>
            <a:r>
              <a:rPr lang="en-GB" dirty="0" smtClean="0"/>
              <a:t>Representing </a:t>
            </a:r>
            <a:r>
              <a:rPr lang="en-GB" dirty="0"/>
              <a:t>constraints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Other Issues</a:t>
            </a:r>
          </a:p>
          <a:p>
            <a:pPr lvl="1"/>
            <a:r>
              <a:rPr lang="en-GB" dirty="0" smtClean="0"/>
              <a:t>Grid Code</a:t>
            </a:r>
          </a:p>
          <a:p>
            <a:pPr lvl="1"/>
            <a:r>
              <a:rPr lang="en-GB" dirty="0" smtClean="0"/>
              <a:t>Local </a:t>
            </a:r>
            <a:r>
              <a:rPr lang="en-GB" dirty="0"/>
              <a:t>security of supply and market power </a:t>
            </a:r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9941" y="1583700"/>
            <a:ext cx="8050490" cy="5090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76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720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Introduction and Summary</a:t>
            </a:r>
          </a:p>
          <a:p>
            <a:r>
              <a:rPr lang="en-GB" dirty="0"/>
              <a:t>Auction design framework:</a:t>
            </a:r>
          </a:p>
          <a:p>
            <a:pPr lvl="1"/>
            <a:r>
              <a:rPr lang="en-GB" dirty="0"/>
              <a:t>Auction format</a:t>
            </a:r>
          </a:p>
          <a:p>
            <a:pPr lvl="1"/>
            <a:r>
              <a:rPr lang="en-GB" dirty="0"/>
              <a:t>Clearing price</a:t>
            </a:r>
          </a:p>
          <a:p>
            <a:pPr lvl="1"/>
            <a:r>
              <a:rPr lang="en-GB" dirty="0"/>
              <a:t>Compensation</a:t>
            </a:r>
          </a:p>
          <a:p>
            <a:pPr lvl="1"/>
            <a:r>
              <a:rPr lang="en-GB" dirty="0"/>
              <a:t>Representing constraints</a:t>
            </a:r>
          </a:p>
          <a:p>
            <a:endParaRPr lang="en-GB" dirty="0" smtClean="0"/>
          </a:p>
          <a:p>
            <a:r>
              <a:rPr lang="en-GB" dirty="0" smtClean="0"/>
              <a:t>Grid </a:t>
            </a:r>
            <a:r>
              <a:rPr lang="en-GB" dirty="0"/>
              <a:t>Code</a:t>
            </a:r>
          </a:p>
          <a:p>
            <a:r>
              <a:rPr lang="en-GB" dirty="0"/>
              <a:t>Local security of supply and market </a:t>
            </a:r>
            <a:r>
              <a:rPr lang="en-GB" dirty="0" smtClean="0"/>
              <a:t>power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87096" y="3189834"/>
            <a:ext cx="8050490" cy="452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07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855" y="239543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Locational constraints example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3696443" y="5629984"/>
            <a:ext cx="495055" cy="2700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686553" y="5539974"/>
            <a:ext cx="495055" cy="36004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91498" y="5629984"/>
            <a:ext cx="495055" cy="2700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181608" y="5404959"/>
            <a:ext cx="495055" cy="4950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676663" y="5269944"/>
            <a:ext cx="495055" cy="63006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171718" y="4369845"/>
            <a:ext cx="495055" cy="153017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161828" y="3829785"/>
            <a:ext cx="495055" cy="20702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656883" y="3465867"/>
            <a:ext cx="495055" cy="24341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530965" y="5900011"/>
            <a:ext cx="4934305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459570" y="577994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MW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3684981" y="1579536"/>
            <a:ext cx="11462" cy="4500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696443" y="1939575"/>
            <a:ext cx="2328798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366865" y="1323694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€/kW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3696443" y="4009805"/>
            <a:ext cx="3217858" cy="12316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746325" y="4167796"/>
            <a:ext cx="1564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Highest accepted in-merit bid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13261" y="3768924"/>
            <a:ext cx="1845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Unconstrained price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595677" y="2711918"/>
            <a:ext cx="194309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7030A0"/>
                </a:solidFill>
              </a:rPr>
              <a:t>All-island demand curve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flipV="1">
            <a:off x="5550903" y="2461446"/>
            <a:ext cx="564348" cy="29594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11" idx="2"/>
            <a:endCxn id="65" idx="1"/>
          </p:cNvCxnSpPr>
          <p:nvPr/>
        </p:nvCxnSpPr>
        <p:spPr>
          <a:xfrm rot="16200000" flipH="1">
            <a:off x="6863148" y="5951168"/>
            <a:ext cx="501409" cy="399103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10" idx="2"/>
          </p:cNvCxnSpPr>
          <p:nvPr/>
        </p:nvCxnSpPr>
        <p:spPr>
          <a:xfrm>
            <a:off x="6171718" y="5629984"/>
            <a:ext cx="247528" cy="27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666773" y="4022076"/>
            <a:ext cx="495055" cy="187794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6025241" y="1939575"/>
            <a:ext cx="1427811" cy="396043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833030" y="4517175"/>
            <a:ext cx="1462241" cy="5727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140385" y="381836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€40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80706" y="55900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65587" y="55960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764643" y="55960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48111" y="55960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750635" y="55960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27784" y="55960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742741" y="55960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226334" y="55960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793785" y="55960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9</a:t>
            </a:r>
          </a:p>
        </p:txBody>
      </p:sp>
      <p:cxnSp>
        <p:nvCxnSpPr>
          <p:cNvPr id="69" name="Straight Connector 68"/>
          <p:cNvCxnSpPr/>
          <p:nvPr/>
        </p:nvCxnSpPr>
        <p:spPr>
          <a:xfrm flipV="1">
            <a:off x="3639976" y="4369845"/>
            <a:ext cx="3217858" cy="12316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140385" y="418982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€35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313404" y="6032093"/>
            <a:ext cx="15641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Rejected for lumpiness (inflexibility)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2725" y="1505863"/>
            <a:ext cx="2908936" cy="4247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E" b="1" dirty="0"/>
              <a:t>Option 1:</a:t>
            </a:r>
            <a:r>
              <a:rPr lang="en-IE" dirty="0"/>
              <a:t> The highest-priced bid in-merit in the unconstrained merit order (€40).</a:t>
            </a:r>
            <a:endParaRPr lang="en-GB" dirty="0"/>
          </a:p>
          <a:p>
            <a:r>
              <a:rPr lang="en-IE" b="1" dirty="0"/>
              <a:t>Option 2:</a:t>
            </a:r>
            <a:r>
              <a:rPr lang="en-IE" dirty="0"/>
              <a:t> The highest-priced bid which is both: (a) accepted in the unconstrained merit order; and (b) selected as a </a:t>
            </a:r>
            <a:r>
              <a:rPr lang="en-IE" i="1" dirty="0"/>
              <a:t>winning bid</a:t>
            </a:r>
            <a:r>
              <a:rPr lang="en-IE" dirty="0"/>
              <a:t> after lumpiness consideration (</a:t>
            </a:r>
            <a:r>
              <a:rPr lang="en-GB" dirty="0"/>
              <a:t>€35)</a:t>
            </a:r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NB: Location not relevant under Option B.</a:t>
            </a:r>
          </a:p>
        </p:txBody>
      </p:sp>
    </p:spTree>
    <p:extLst>
      <p:ext uri="{BB962C8B-B14F-4D97-AF65-F5344CB8AC3E}">
        <p14:creationId xmlns:p14="http://schemas.microsoft.com/office/powerpoint/2010/main" val="201291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Clearing price determination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1383578"/>
          </a:xfrm>
        </p:spPr>
        <p:txBody>
          <a:bodyPr>
            <a:normAutofit/>
          </a:bodyPr>
          <a:lstStyle/>
          <a:p>
            <a:r>
              <a:rPr lang="en-GB" sz="1800" dirty="0"/>
              <a:t>Stakeholder response: Strong support for Option 1: Highest priced bid accepted in unconstrained merit order</a:t>
            </a:r>
            <a:endParaRPr lang="en-IE" sz="1800" dirty="0"/>
          </a:p>
          <a:p>
            <a:r>
              <a:rPr lang="en-IE" sz="1800" dirty="0"/>
              <a:t>Difference less material if no chance of multiple marginal /infra-marginal units rejected for locational reasons</a:t>
            </a:r>
            <a:endParaRPr lang="en-GB" sz="1800" dirty="0"/>
          </a:p>
          <a:p>
            <a:endParaRPr lang="en-GB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940912"/>
              </p:ext>
            </p:extLst>
          </p:nvPr>
        </p:nvGraphicFramePr>
        <p:xfrm>
          <a:off x="582363" y="2813817"/>
          <a:ext cx="8147247" cy="3067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="" xmlns:a16="http://schemas.microsoft.com/office/drawing/2014/main" val="3723601230"/>
                    </a:ext>
                  </a:extLst>
                </a:gridCol>
                <a:gridCol w="3240360">
                  <a:extLst>
                    <a:ext uri="{9D8B030D-6E8A-4147-A177-3AD203B41FA5}">
                      <a16:colId xmlns="" xmlns:a16="http://schemas.microsoft.com/office/drawing/2014/main" val="1395460350"/>
                    </a:ext>
                  </a:extLst>
                </a:gridCol>
                <a:gridCol w="3538735">
                  <a:extLst>
                    <a:ext uri="{9D8B030D-6E8A-4147-A177-3AD203B41FA5}">
                      <a16:colId xmlns="" xmlns:a16="http://schemas.microsoft.com/office/drawing/2014/main" val="3169532627"/>
                    </a:ext>
                  </a:extLst>
                </a:gridCol>
              </a:tblGrid>
              <a:tr h="4458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Key 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Key 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64489188"/>
                  </a:ext>
                </a:extLst>
              </a:tr>
              <a:tr h="844683">
                <a:tc>
                  <a:txBody>
                    <a:bodyPr/>
                    <a:lstStyle/>
                    <a:p>
                      <a:r>
                        <a:rPr lang="en-GB" dirty="0"/>
                        <a:t>Option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Capacity price better approximation to the LRMC of capacity, so more efficient investment price signal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Strong incentives for truthful bidding for most bidders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Higher customer bills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gaming opportunities for bidders who are “constrained-off”, but think that they may set the unconstrained market 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0470082"/>
                  </a:ext>
                </a:extLst>
              </a:tr>
              <a:tr h="844683">
                <a:tc>
                  <a:txBody>
                    <a:bodyPr/>
                    <a:lstStyle/>
                    <a:p>
                      <a:r>
                        <a:rPr lang="en-GB" dirty="0"/>
                        <a:t>Option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Lower customer bills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Gaming opportunities for bidders</a:t>
                      </a:r>
                      <a:r>
                        <a:rPr lang="en-GB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who are infra-marginal in unconstrained run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Price downward biased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172601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1828800" y="3139126"/>
            <a:ext cx="3148552" cy="11877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720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Introduction and Summary</a:t>
            </a:r>
          </a:p>
          <a:p>
            <a:r>
              <a:rPr lang="en-GB" dirty="0"/>
              <a:t>Auction design framework:</a:t>
            </a:r>
          </a:p>
          <a:p>
            <a:pPr lvl="1"/>
            <a:r>
              <a:rPr lang="en-GB" dirty="0"/>
              <a:t>Auction format</a:t>
            </a:r>
          </a:p>
          <a:p>
            <a:pPr lvl="1"/>
            <a:r>
              <a:rPr lang="en-GB" dirty="0"/>
              <a:t>Clearing price</a:t>
            </a:r>
          </a:p>
          <a:p>
            <a:pPr lvl="1"/>
            <a:r>
              <a:rPr lang="en-GB" dirty="0"/>
              <a:t>Compensation</a:t>
            </a:r>
          </a:p>
          <a:p>
            <a:pPr lvl="1"/>
            <a:r>
              <a:rPr lang="en-GB" dirty="0"/>
              <a:t>Representing constraints</a:t>
            </a:r>
          </a:p>
          <a:p>
            <a:endParaRPr lang="en-GB" dirty="0" smtClean="0"/>
          </a:p>
          <a:p>
            <a:r>
              <a:rPr lang="en-GB" dirty="0" smtClean="0"/>
              <a:t>Grid </a:t>
            </a:r>
            <a:r>
              <a:rPr lang="en-GB" dirty="0"/>
              <a:t>Code</a:t>
            </a:r>
          </a:p>
          <a:p>
            <a:r>
              <a:rPr lang="en-GB" dirty="0"/>
              <a:t>Local security of supply and market </a:t>
            </a:r>
            <a:r>
              <a:rPr lang="en-GB" dirty="0" smtClean="0"/>
              <a:t>power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67846" y="3669805"/>
            <a:ext cx="8050490" cy="452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07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Compensation of in-merit unsuccessful bidders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799"/>
            <a:ext cx="8229600" cy="5083085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/>
              <a:t>Should we pay bidders who are in-merit in unconstrained merit order, but not selected for constraint reasons?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Less relevant under Auction format option B, only applies to inflexible units</a:t>
            </a:r>
          </a:p>
          <a:p>
            <a:r>
              <a:rPr lang="en-GB" sz="2000" dirty="0"/>
              <a:t>Stakeholder response: Mixed response but support for Option 1: No compensation</a:t>
            </a:r>
          </a:p>
          <a:p>
            <a:r>
              <a:rPr lang="en-GB" sz="2000" b="1" dirty="0"/>
              <a:t>Emerging thinking: Option 1</a:t>
            </a:r>
          </a:p>
          <a:p>
            <a:r>
              <a:rPr lang="en-GB" sz="2000" dirty="0"/>
              <a:t>Reasons not to do so:</a:t>
            </a:r>
          </a:p>
          <a:p>
            <a:pPr lvl="1"/>
            <a:r>
              <a:rPr lang="en-GB" sz="2000" dirty="0"/>
              <a:t>Fairness: had option to bid flexibly</a:t>
            </a:r>
          </a:p>
          <a:p>
            <a:pPr lvl="1"/>
            <a:r>
              <a:rPr lang="en-GB" sz="2000" dirty="0"/>
              <a:t>Costs customers more, at least in short run</a:t>
            </a:r>
          </a:p>
          <a:p>
            <a:pPr lvl="1"/>
            <a:r>
              <a:rPr lang="en-GB" sz="2000" dirty="0"/>
              <a:t>No guarantee over longer term benefit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403537"/>
              </p:ext>
            </p:extLst>
          </p:nvPr>
        </p:nvGraphicFramePr>
        <p:xfrm>
          <a:off x="1528059" y="2344916"/>
          <a:ext cx="6108570" cy="1484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8570">
                  <a:extLst>
                    <a:ext uri="{9D8B030D-6E8A-4147-A177-3AD203B41FA5}">
                      <a16:colId xmlns="" xmlns:a16="http://schemas.microsoft.com/office/drawing/2014/main" val="2916877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Options considered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26034540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Option 1: No compensation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37919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Option 2: Lost profit (clearing price – bid price)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77267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Option 3: Pay-as-bid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6447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86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720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Introduction and Summary</a:t>
            </a:r>
          </a:p>
          <a:p>
            <a:r>
              <a:rPr lang="en-GB" dirty="0"/>
              <a:t>Auction design framework:</a:t>
            </a:r>
          </a:p>
          <a:p>
            <a:pPr lvl="1"/>
            <a:r>
              <a:rPr lang="en-GB" dirty="0"/>
              <a:t>Auction format</a:t>
            </a:r>
          </a:p>
          <a:p>
            <a:pPr lvl="1"/>
            <a:r>
              <a:rPr lang="en-GB" dirty="0"/>
              <a:t>Clearing price</a:t>
            </a:r>
          </a:p>
          <a:p>
            <a:pPr lvl="1"/>
            <a:r>
              <a:rPr lang="en-GB" dirty="0"/>
              <a:t>Compensation</a:t>
            </a:r>
          </a:p>
          <a:p>
            <a:pPr lvl="1"/>
            <a:r>
              <a:rPr lang="en-GB" dirty="0"/>
              <a:t>Representing constraints</a:t>
            </a:r>
          </a:p>
          <a:p>
            <a:endParaRPr lang="en-GB" dirty="0" smtClean="0"/>
          </a:p>
          <a:p>
            <a:r>
              <a:rPr lang="en-GB" dirty="0" smtClean="0"/>
              <a:t>Grid </a:t>
            </a:r>
            <a:r>
              <a:rPr lang="en-GB" dirty="0"/>
              <a:t>Code</a:t>
            </a:r>
          </a:p>
          <a:p>
            <a:r>
              <a:rPr lang="en-GB" dirty="0"/>
              <a:t>Local security of supply and market </a:t>
            </a:r>
            <a:r>
              <a:rPr lang="en-GB" dirty="0" smtClean="0"/>
              <a:t>power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77471" y="4038019"/>
            <a:ext cx="8050490" cy="452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82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Representation of constraints: nested zones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7638"/>
            <a:ext cx="8229600" cy="24497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900" dirty="0"/>
              <a:t>In the LSS consultation we discussed how the constraints would be represented in the model, and listed three options:</a:t>
            </a:r>
          </a:p>
          <a:p>
            <a:r>
              <a:rPr lang="en-GB" sz="1900" dirty="0"/>
              <a:t>Option 1: A separate capacity requirement for each constrained capacity area, measured in MW (Z= X+ Y)</a:t>
            </a:r>
          </a:p>
          <a:p>
            <a:r>
              <a:rPr lang="en-GB" sz="1900" dirty="0"/>
              <a:t>Option 2: A separate capacity requirement for each constrained capacity area, measured in number of capacity market units (albeit the overall target for the whole market would still be measured in MW). </a:t>
            </a:r>
          </a:p>
          <a:p>
            <a:r>
              <a:rPr lang="en-GB" sz="1900" b="1" dirty="0"/>
              <a:t>Option 3: Nested capacity areas (with capacity requirements specified in MW, Z&gt; X+Y)</a:t>
            </a:r>
          </a:p>
          <a:p>
            <a:endParaRPr lang="en-GB" sz="16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628207" y="4076776"/>
            <a:ext cx="3245177" cy="2375554"/>
            <a:chOff x="702297" y="3784888"/>
            <a:chExt cx="3245177" cy="2375554"/>
          </a:xfrm>
        </p:grpSpPr>
        <p:sp>
          <p:nvSpPr>
            <p:cNvPr id="5" name="Oval 4"/>
            <p:cNvSpPr/>
            <p:nvPr/>
          </p:nvSpPr>
          <p:spPr>
            <a:xfrm>
              <a:off x="702297" y="3784888"/>
              <a:ext cx="3245177" cy="237555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847655" y="3940059"/>
              <a:ext cx="1462920" cy="784781"/>
              <a:chOff x="7503736" y="3563332"/>
              <a:chExt cx="1593130" cy="1046375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7503736" y="3563332"/>
                <a:ext cx="1593130" cy="1046375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744119" y="3763353"/>
                <a:ext cx="1248164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350" dirty="0"/>
                  <a:t>Northern Ireland X MW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847656" y="4934228"/>
              <a:ext cx="1514768" cy="784781"/>
              <a:chOff x="9550924" y="3238107"/>
              <a:chExt cx="1593130" cy="1046375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9550924" y="3238107"/>
                <a:ext cx="1593130" cy="1046375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9920137" y="3440187"/>
                <a:ext cx="1068383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350" dirty="0"/>
                  <a:t>Dublin area Y MW</a:t>
                </a: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917348" y="4729108"/>
              <a:ext cx="1290738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50" dirty="0"/>
                <a:t>All-island Z MW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488627" y="3652167"/>
            <a:ext cx="1404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Nested areas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1" y="4381962"/>
            <a:ext cx="453410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Option 3 the logical option- consistent with the way constraints represented in other markets, but awaiting TSO confirmation of ability to represent constraints this way</a:t>
            </a:r>
          </a:p>
        </p:txBody>
      </p:sp>
    </p:spTree>
    <p:extLst>
      <p:ext uri="{BB962C8B-B14F-4D97-AF65-F5344CB8AC3E}">
        <p14:creationId xmlns:p14="http://schemas.microsoft.com/office/powerpoint/2010/main" val="200601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720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Introduction and Summary</a:t>
            </a:r>
          </a:p>
          <a:p>
            <a:r>
              <a:rPr lang="en-GB" dirty="0"/>
              <a:t>Auction design framework:</a:t>
            </a:r>
          </a:p>
          <a:p>
            <a:pPr lvl="1"/>
            <a:r>
              <a:rPr lang="en-GB" dirty="0"/>
              <a:t>Auction format</a:t>
            </a:r>
          </a:p>
          <a:p>
            <a:pPr lvl="1"/>
            <a:r>
              <a:rPr lang="en-GB" dirty="0"/>
              <a:t>Clearing Price</a:t>
            </a:r>
          </a:p>
          <a:p>
            <a:pPr lvl="1"/>
            <a:r>
              <a:rPr lang="en-GB" dirty="0"/>
              <a:t>Compensation</a:t>
            </a:r>
          </a:p>
          <a:p>
            <a:pPr lvl="1"/>
            <a:r>
              <a:rPr lang="en-GB" dirty="0"/>
              <a:t>Representing constraints</a:t>
            </a:r>
          </a:p>
          <a:p>
            <a:endParaRPr lang="en-GB" dirty="0" smtClean="0"/>
          </a:p>
          <a:p>
            <a:r>
              <a:rPr lang="en-GB" dirty="0" smtClean="0"/>
              <a:t>Grid </a:t>
            </a:r>
            <a:r>
              <a:rPr lang="en-GB" dirty="0"/>
              <a:t>Code</a:t>
            </a:r>
          </a:p>
          <a:p>
            <a:r>
              <a:rPr lang="en-GB" dirty="0"/>
              <a:t>Local security of supply and market </a:t>
            </a:r>
            <a:r>
              <a:rPr lang="en-GB" dirty="0" smtClean="0"/>
              <a:t>power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75312" y="5012769"/>
            <a:ext cx="8050490" cy="5373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25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Grid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 Grid Codes in Northern Ireland and Ireland require:</a:t>
            </a:r>
          </a:p>
          <a:p>
            <a:pPr lvl="1"/>
            <a:r>
              <a:rPr lang="en-GB" dirty="0"/>
              <a:t>Generators (greater than 50MW) to give the respective TSOs 3 years’ notice of their intention to close capacity.</a:t>
            </a:r>
          </a:p>
          <a:p>
            <a:pPr lvl="1"/>
            <a:r>
              <a:rPr lang="en-GB" dirty="0"/>
              <a:t>For generators below 50MW the requirement is for 2 years notice </a:t>
            </a:r>
          </a:p>
          <a:p>
            <a:r>
              <a:rPr lang="en-GB" dirty="0"/>
              <a:t>Implications: </a:t>
            </a:r>
          </a:p>
          <a:p>
            <a:pPr lvl="1"/>
            <a:r>
              <a:rPr lang="en-GB" dirty="0"/>
              <a:t>Transitional auctions: A generator which loses a transitional auction held in 2017 for Capacity Delivery Years 2017/18 or 2018/19 would be prohibited from closing in those years by its Grid Code. Is this appropriate?</a:t>
            </a:r>
          </a:p>
          <a:p>
            <a:pPr lvl="1"/>
            <a:r>
              <a:rPr lang="en-GB" dirty="0"/>
              <a:t>T-4 auctions:  Alternatively, should Grid Code </a:t>
            </a:r>
            <a:r>
              <a:rPr lang="en-GB" dirty="0" smtClean="0"/>
              <a:t>requirement </a:t>
            </a:r>
            <a:r>
              <a:rPr lang="en-GB" dirty="0"/>
              <a:t>be extended from 3 years notice, to say 3 years 6 months or 4 years 6 months to align with T-4 auction timings? </a:t>
            </a:r>
          </a:p>
          <a:p>
            <a:pPr marL="914400" lvl="2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17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Grid Code: Stakeholder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>
                <a:solidFill>
                  <a:srgbClr val="009999"/>
                </a:solidFill>
              </a:rPr>
              <a:t>Cannot rely on Grid Code 3 year notice</a:t>
            </a:r>
          </a:p>
          <a:p>
            <a:pPr lvl="1"/>
            <a:r>
              <a:rPr lang="en-GB" sz="2000" dirty="0"/>
              <a:t>Not financeable if fail to win in CRM auction</a:t>
            </a:r>
          </a:p>
          <a:p>
            <a:pPr lvl="1"/>
            <a:r>
              <a:rPr lang="en-GB" sz="2000" dirty="0" smtClean="0"/>
              <a:t>Legal </a:t>
            </a:r>
            <a:r>
              <a:rPr lang="en-GB" sz="2000" dirty="0"/>
              <a:t>concerns</a:t>
            </a:r>
          </a:p>
          <a:p>
            <a:pPr lvl="1"/>
            <a:r>
              <a:rPr lang="en-GB" sz="2000" dirty="0"/>
              <a:t>RAs duty to have regard for </a:t>
            </a:r>
            <a:r>
              <a:rPr lang="en-GB" sz="2000" dirty="0" err="1"/>
              <a:t>licencee’s</a:t>
            </a:r>
            <a:r>
              <a:rPr lang="en-GB" sz="2000" dirty="0"/>
              <a:t> </a:t>
            </a:r>
            <a:r>
              <a:rPr lang="en-GB" sz="2000" dirty="0" err="1"/>
              <a:t>financeability</a:t>
            </a:r>
            <a:r>
              <a:rPr lang="en-GB" sz="2000" dirty="0"/>
              <a:t> – needs remunerated</a:t>
            </a:r>
          </a:p>
          <a:p>
            <a:pPr lvl="1"/>
            <a:r>
              <a:rPr lang="en-GB" sz="2000" dirty="0"/>
              <a:t>CRM encourages exit but Grid code prevent timely exit</a:t>
            </a:r>
          </a:p>
          <a:p>
            <a:pPr lvl="1"/>
            <a:r>
              <a:rPr lang="en-GB" sz="2000" dirty="0"/>
              <a:t>TSOs concerned if Grid Code is not complied with</a:t>
            </a:r>
          </a:p>
          <a:p>
            <a:r>
              <a:rPr lang="en-GB" sz="2000" dirty="0">
                <a:solidFill>
                  <a:srgbClr val="009999"/>
                </a:solidFill>
              </a:rPr>
              <a:t>Some respondents proposed to align with T-1 auction flexibility and change to 3 months, others propose 1 year.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16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Workshop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56" y="1315471"/>
            <a:ext cx="8229600" cy="4794772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 smtClean="0">
                <a:cs typeface="Arial"/>
              </a:rPr>
              <a:t>Overview</a:t>
            </a:r>
          </a:p>
          <a:p>
            <a:pPr lvl="2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 smtClean="0">
                <a:cs typeface="Arial"/>
              </a:rPr>
              <a:t>Present </a:t>
            </a:r>
            <a:r>
              <a:rPr lang="en-GB" dirty="0">
                <a:cs typeface="Arial"/>
              </a:rPr>
              <a:t>SEMC </a:t>
            </a:r>
            <a:r>
              <a:rPr lang="en-GB" dirty="0" smtClean="0">
                <a:cs typeface="Arial"/>
              </a:rPr>
              <a:t>‘emerging thinking’ </a:t>
            </a:r>
            <a:r>
              <a:rPr lang="en-GB" dirty="0">
                <a:cs typeface="Arial"/>
              </a:rPr>
              <a:t>positions on key items of Consultation </a:t>
            </a:r>
            <a:r>
              <a:rPr lang="en-GB" dirty="0" smtClean="0">
                <a:cs typeface="Arial"/>
              </a:rPr>
              <a:t>3a (local issues)</a:t>
            </a:r>
            <a:endParaRPr lang="en-GB" dirty="0">
              <a:cs typeface="Arial"/>
            </a:endParaRPr>
          </a:p>
          <a:p>
            <a:pPr lvl="2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>
                <a:cs typeface="Arial"/>
              </a:rPr>
              <a:t>Opportunity for discussion and feedback</a:t>
            </a:r>
          </a:p>
          <a:p>
            <a:pPr lvl="2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>
                <a:cs typeface="Arial"/>
              </a:rPr>
              <a:t>Notes from today’s session will be </a:t>
            </a:r>
            <a:r>
              <a:rPr lang="en-GB" dirty="0" smtClean="0">
                <a:cs typeface="Arial"/>
              </a:rPr>
              <a:t>taken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endParaRPr lang="en-GB" dirty="0" smtClean="0">
              <a:cs typeface="Arial"/>
            </a:endParaRP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 smtClean="0">
                <a:cs typeface="Arial"/>
              </a:rPr>
              <a:t>Introduction and Summary</a:t>
            </a:r>
          </a:p>
          <a:p>
            <a:pPr lvl="2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 smtClean="0">
                <a:cs typeface="Arial"/>
              </a:rPr>
              <a:t>Project and process overview</a:t>
            </a:r>
          </a:p>
          <a:p>
            <a:pPr lvl="2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 smtClean="0">
                <a:cs typeface="Arial"/>
              </a:rPr>
              <a:t>Outline of issue</a:t>
            </a:r>
          </a:p>
          <a:p>
            <a:pPr lvl="2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 smtClean="0">
                <a:cs typeface="Arial"/>
              </a:rPr>
              <a:t>Key themes from responses to consultation</a:t>
            </a:r>
          </a:p>
          <a:p>
            <a:pPr lvl="2">
              <a:lnSpc>
                <a:spcPct val="110000"/>
              </a:lnSpc>
              <a:buFont typeface="Wingdings" pitchFamily="2" charset="2"/>
              <a:buChar char="§"/>
            </a:pPr>
            <a:r>
              <a:rPr lang="en-GB" dirty="0" smtClean="0">
                <a:cs typeface="Arial"/>
              </a:rPr>
              <a:t>Summary of emerging thinking</a:t>
            </a:r>
          </a:p>
          <a:p>
            <a:pPr lvl="2">
              <a:lnSpc>
                <a:spcPct val="110000"/>
              </a:lnSpc>
              <a:buFont typeface="Wingdings" pitchFamily="2" charset="2"/>
              <a:buChar char="§"/>
            </a:pPr>
            <a:endParaRPr lang="en-GB" dirty="0">
              <a:cs typeface="Arial"/>
            </a:endParaRPr>
          </a:p>
          <a:p>
            <a:pPr lvl="2">
              <a:lnSpc>
                <a:spcPct val="110000"/>
              </a:lnSpc>
              <a:buFont typeface="Wingdings" pitchFamily="2" charset="2"/>
              <a:buChar char="§"/>
            </a:pPr>
            <a:endParaRPr lang="en-GB" dirty="0" smtClean="0">
              <a:cs typeface="Arial"/>
            </a:endParaRPr>
          </a:p>
          <a:p>
            <a:pPr lvl="1">
              <a:lnSpc>
                <a:spcPct val="110000"/>
              </a:lnSpc>
              <a:buFont typeface="Wingdings" pitchFamily="2" charset="2"/>
              <a:buChar char="§"/>
            </a:pPr>
            <a:endParaRPr lang="en-GB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708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Grid Code: Emerging thinking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Recognise statutory duties</a:t>
            </a:r>
          </a:p>
          <a:p>
            <a:r>
              <a:rPr lang="en-GB" sz="2400" dirty="0"/>
              <a:t>But may be ancillary service reasons why a plant is needed for local security of supply</a:t>
            </a:r>
          </a:p>
          <a:p>
            <a:r>
              <a:rPr lang="en-GB" sz="2400" dirty="0"/>
              <a:t>Need to consider all requirements, hence derogation not automatic to allow fall-back ancillary service arrangements to be put in place </a:t>
            </a:r>
          </a:p>
          <a:p>
            <a:r>
              <a:rPr lang="en-GB" sz="2400" dirty="0"/>
              <a:t>Where no local security of supply issues, request for derogation would be sympathetically received</a:t>
            </a:r>
          </a:p>
        </p:txBody>
      </p:sp>
    </p:spTree>
    <p:extLst>
      <p:ext uri="{BB962C8B-B14F-4D97-AF65-F5344CB8AC3E}">
        <p14:creationId xmlns:p14="http://schemas.microsoft.com/office/powerpoint/2010/main" val="60225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720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Introduction and Summary</a:t>
            </a:r>
          </a:p>
          <a:p>
            <a:r>
              <a:rPr lang="en-GB" dirty="0"/>
              <a:t>Auction design framework:</a:t>
            </a:r>
          </a:p>
          <a:p>
            <a:pPr lvl="1"/>
            <a:r>
              <a:rPr lang="en-GB" dirty="0"/>
              <a:t>Auction format</a:t>
            </a:r>
          </a:p>
          <a:p>
            <a:pPr lvl="1"/>
            <a:r>
              <a:rPr lang="en-GB" dirty="0"/>
              <a:t>Clearing Price</a:t>
            </a:r>
          </a:p>
          <a:p>
            <a:pPr lvl="1"/>
            <a:r>
              <a:rPr lang="en-GB" dirty="0"/>
              <a:t>Compensation</a:t>
            </a:r>
          </a:p>
          <a:p>
            <a:pPr lvl="1"/>
            <a:r>
              <a:rPr lang="en-GB" dirty="0"/>
              <a:t>Representing constraints</a:t>
            </a:r>
          </a:p>
          <a:p>
            <a:endParaRPr lang="en-GB" dirty="0" smtClean="0"/>
          </a:p>
          <a:p>
            <a:r>
              <a:rPr lang="en-GB" dirty="0" smtClean="0"/>
              <a:t>Grid </a:t>
            </a:r>
            <a:r>
              <a:rPr lang="en-GB" dirty="0"/>
              <a:t>Code</a:t>
            </a:r>
          </a:p>
          <a:p>
            <a:r>
              <a:rPr lang="en-GB" dirty="0"/>
              <a:t>Local security of supply and market </a:t>
            </a:r>
            <a:r>
              <a:rPr lang="en-GB" dirty="0" smtClean="0"/>
              <a:t>power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7200" y="5539526"/>
            <a:ext cx="8050490" cy="5373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7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Additional</a:t>
            </a:r>
            <a:r>
              <a:rPr lang="en-GB" dirty="0"/>
              <a:t> </a:t>
            </a:r>
            <a:r>
              <a:rPr lang="en-GB" sz="3200" b="1" dirty="0">
                <a:solidFill>
                  <a:srgbClr val="00A1B1"/>
                </a:solidFill>
                <a:latin typeface="Arial"/>
                <a:cs typeface="Arial"/>
              </a:rPr>
              <a:t>market power issues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646612" y="1988840"/>
            <a:ext cx="4040188" cy="40205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1800" dirty="0"/>
              <a:t>Existing plant only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6612" y="2420888"/>
            <a:ext cx="4040188" cy="377440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E" sz="1500" dirty="0"/>
              <a:t>Where a generator has local market power due to the constraints, it has an increased ability </a:t>
            </a:r>
            <a:r>
              <a:rPr lang="en-IE" sz="1500" dirty="0" smtClean="0"/>
              <a:t>to bid </a:t>
            </a:r>
            <a:r>
              <a:rPr lang="en-IE" sz="1500" dirty="0"/>
              <a:t>up to the </a:t>
            </a:r>
            <a:r>
              <a:rPr lang="en-IE" sz="1500" dirty="0" smtClean="0"/>
              <a:t>Existing Capacity Price Cap (formerly Uniform Price-taker Offer Cap). </a:t>
            </a:r>
            <a:endParaRPr lang="en-IE" sz="1500" dirty="0"/>
          </a:p>
          <a:p>
            <a:pPr fontAlgn="base"/>
            <a:r>
              <a:rPr lang="en-IE" sz="1500" dirty="0"/>
              <a:t>Should we place restrictions on the bids of any plant required for local security of supply reasons, such as:</a:t>
            </a:r>
            <a:endParaRPr lang="en-GB" sz="1500" dirty="0"/>
          </a:p>
          <a:p>
            <a:pPr lvl="1"/>
            <a:r>
              <a:rPr lang="en-IE" sz="1500" dirty="0"/>
              <a:t>Bid at its individual Net Going Forward Cost; or</a:t>
            </a:r>
            <a:endParaRPr lang="en-GB" sz="1500" dirty="0"/>
          </a:p>
          <a:p>
            <a:pPr lvl="1"/>
            <a:r>
              <a:rPr lang="en-IE" sz="1500" dirty="0"/>
              <a:t>Bid at the </a:t>
            </a:r>
            <a:r>
              <a:rPr lang="en-IE" sz="1500" dirty="0" smtClean="0"/>
              <a:t>Existing Capacity Price Cap </a:t>
            </a:r>
            <a:r>
              <a:rPr lang="en-IE" sz="1500" dirty="0"/>
              <a:t>adjusted for any specific ancillary service payment it may receive.</a:t>
            </a:r>
          </a:p>
          <a:p>
            <a:pPr marL="457200" lvl="1" indent="0">
              <a:buNone/>
            </a:pPr>
            <a:r>
              <a:rPr lang="en-IE" sz="1500" b="1" dirty="0">
                <a:solidFill>
                  <a:srgbClr val="FF0000"/>
                </a:solidFill>
              </a:rPr>
              <a:t>Under further consideration</a:t>
            </a:r>
            <a:endParaRPr lang="en-GB" sz="1500" b="1" dirty="0">
              <a:solidFill>
                <a:srgbClr val="FF0000"/>
              </a:solidFill>
            </a:endParaRPr>
          </a:p>
          <a:p>
            <a:endParaRPr lang="en-GB" sz="1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7544" y="4401469"/>
            <a:ext cx="4041775" cy="4020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1800" dirty="0"/>
              <a:t>New plant only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7544" y="4803529"/>
            <a:ext cx="4041775" cy="1870648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IE" sz="1600" dirty="0"/>
              <a:t>Should we be concerned at potential to earn 10-year pay-as-bid RO in a constrained location with little competition? And are any further limits appropriate? </a:t>
            </a:r>
            <a:r>
              <a:rPr lang="en-IE" sz="1600" b="1" dirty="0">
                <a:solidFill>
                  <a:srgbClr val="FF0000"/>
                </a:solidFill>
              </a:rPr>
              <a:t>1 year RO only for any pay-as-bid capacity providers (i.e. out-of-merit in unconstrained merit order). Significant potential for small new build  on existing sites, with market power  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268760"/>
            <a:ext cx="82296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Extensive market power control framework put in place in CRM Decision 3, but </a:t>
            </a:r>
            <a:r>
              <a:rPr lang="en-IE" dirty="0"/>
              <a:t>without reference to transmission constraints</a:t>
            </a:r>
            <a:r>
              <a:rPr lang="en-GB" dirty="0"/>
              <a:t> </a:t>
            </a:r>
          </a:p>
        </p:txBody>
      </p:sp>
      <p:sp>
        <p:nvSpPr>
          <p:cNvPr id="9" name="Text Placeholder 5"/>
          <p:cNvSpPr txBox="1">
            <a:spLocks/>
          </p:cNvSpPr>
          <p:nvPr/>
        </p:nvSpPr>
        <p:spPr>
          <a:xfrm>
            <a:off x="467544" y="2018860"/>
            <a:ext cx="4041775" cy="4020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dirty="0"/>
              <a:t>All plant</a:t>
            </a: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467544" y="2420919"/>
            <a:ext cx="4041775" cy="18871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500" dirty="0"/>
              <a:t>Should we publish zonal capacity requirements/demand curve in interests of transparency, or does this exacerbate market power concerns? </a:t>
            </a:r>
            <a:r>
              <a:rPr lang="en-IE" sz="1500" b="1" dirty="0">
                <a:solidFill>
                  <a:srgbClr val="FF0000"/>
                </a:solidFill>
              </a:rPr>
              <a:t>Yes, in interests of transparency. Little to be gained in not publishing. Other remedies for market power</a:t>
            </a:r>
            <a:endParaRPr lang="en-GB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7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Overview</a:t>
            </a:r>
            <a:endParaRPr lang="en-GB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59655" y="1417638"/>
            <a:ext cx="5824690" cy="5065261"/>
          </a:xfrm>
          <a:prstGeom prst="rect">
            <a:avLst/>
          </a:prstGeom>
        </p:spPr>
      </p:pic>
      <p:sp>
        <p:nvSpPr>
          <p:cNvPr id="36" name="Rounded Rectangle 35"/>
          <p:cNvSpPr/>
          <p:nvPr/>
        </p:nvSpPr>
        <p:spPr>
          <a:xfrm>
            <a:off x="1256232" y="3913974"/>
            <a:ext cx="6537532" cy="897308"/>
          </a:xfrm>
          <a:prstGeom prst="roundRect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02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Ongoing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6024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/>
              <a:t>Work continues on rules and systems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/>
              <a:t>Auction Timings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/>
              <a:t>State Aid process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 smtClean="0"/>
              <a:t>Further engagement with DG Comp and DG </a:t>
            </a:r>
            <a:r>
              <a:rPr lang="en-GB" sz="2000" dirty="0" err="1" smtClean="0"/>
              <a:t>Ener</a:t>
            </a:r>
            <a:endParaRPr lang="en-GB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/>
              <a:t>Local Issues Process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 smtClean="0"/>
              <a:t>Consultation Issued on 24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August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 smtClean="0"/>
              <a:t>Consultation closed on 22</a:t>
            </a:r>
            <a:r>
              <a:rPr lang="en-GB" sz="2000" baseline="30000" dirty="0" smtClean="0"/>
              <a:t>nd</a:t>
            </a:r>
            <a:r>
              <a:rPr lang="en-GB" sz="2000" dirty="0" smtClean="0"/>
              <a:t> September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 smtClean="0"/>
              <a:t>Detailed RA and SEMC consideration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 smtClean="0"/>
              <a:t>Decision scheduled for November SEMC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 smtClean="0"/>
              <a:t>Publish 8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December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2576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 of 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6024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/>
              <a:t>Background</a:t>
            </a:r>
            <a:r>
              <a:rPr lang="en-GB" sz="2400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/>
              <a:t>Single capacity and energy zone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/>
              <a:t>In near term there will likely be more existing de rating capacity on the system than will be procured through the auction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At least initially there are significant transmission constraints: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 smtClean="0"/>
              <a:t>E.g. North-South and Dublin</a:t>
            </a:r>
            <a:endParaRPr lang="en-GB" sz="2000" dirty="0"/>
          </a:p>
          <a:p>
            <a:pPr>
              <a:buFont typeface="Wingdings" panose="05000000000000000000" pitchFamily="2" charset="2"/>
              <a:buChar char="§"/>
            </a:pP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Risk plant required for security of supply reasons in certain locations could exit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/>
              <a:t>Issue </a:t>
            </a:r>
            <a:r>
              <a:rPr lang="en-GB" sz="2400" dirty="0"/>
              <a:t>needs addressed via some mechanism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18336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 of Proposal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6024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Outline of proposal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/>
              <a:t>Consider significant locational capacity constraints in CRM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 smtClean="0"/>
              <a:t>If </a:t>
            </a:r>
            <a:r>
              <a:rPr lang="en-GB" sz="2000" dirty="0"/>
              <a:t>constraint binds select unit(s) required to meet constraints on a pay as bid </a:t>
            </a:r>
            <a:r>
              <a:rPr lang="en-GB" sz="2000" dirty="0" smtClean="0"/>
              <a:t>basis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/>
              <a:t>Benefits include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 smtClean="0"/>
              <a:t>Solve </a:t>
            </a:r>
            <a:r>
              <a:rPr lang="en-GB" sz="2000" dirty="0"/>
              <a:t>via market mechanism (recognising need for regulatory scrutiny)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 smtClean="0"/>
              <a:t>Provides transparency </a:t>
            </a:r>
            <a:r>
              <a:rPr lang="en-GB" sz="2000" dirty="0"/>
              <a:t>and simplicity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In medium to long term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/>
              <a:t>Network investment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 smtClean="0"/>
              <a:t>Effective locational </a:t>
            </a:r>
            <a:r>
              <a:rPr lang="en-GB" sz="2000" dirty="0"/>
              <a:t>signals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/>
              <a:t>If persistent consider zonal review 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69670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- Responses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Inclusion of locational constraints – mixed response with some push back</a:t>
            </a:r>
          </a:p>
          <a:p>
            <a:pPr lvl="1"/>
            <a:r>
              <a:rPr lang="en-GB" dirty="0" smtClean="0"/>
              <a:t>Concerns raised include:</a:t>
            </a:r>
          </a:p>
          <a:p>
            <a:pPr lvl="2"/>
            <a:r>
              <a:rPr lang="en-GB" dirty="0" smtClean="0"/>
              <a:t>State </a:t>
            </a:r>
            <a:r>
              <a:rPr lang="en-GB" dirty="0"/>
              <a:t>Aid </a:t>
            </a:r>
            <a:r>
              <a:rPr lang="en-GB" dirty="0" smtClean="0"/>
              <a:t>approval</a:t>
            </a:r>
            <a:endParaRPr lang="en-GB" dirty="0"/>
          </a:p>
          <a:p>
            <a:pPr lvl="2"/>
            <a:r>
              <a:rPr lang="en-GB" dirty="0"/>
              <a:t>Distortion of energy market</a:t>
            </a:r>
          </a:p>
          <a:p>
            <a:r>
              <a:rPr lang="en-GB" dirty="0"/>
              <a:t>Alternative proposals suggested</a:t>
            </a:r>
          </a:p>
          <a:p>
            <a:pPr lvl="1"/>
            <a:r>
              <a:rPr lang="en-GB" dirty="0"/>
              <a:t>e.g. ancillary services, focus on network investment</a:t>
            </a:r>
          </a:p>
          <a:p>
            <a:endParaRPr lang="en-GB" dirty="0"/>
          </a:p>
          <a:p>
            <a:r>
              <a:rPr lang="en-GB" dirty="0"/>
              <a:t>Highlight difficulty in differentiating capacity constraints from ancillary services constraints</a:t>
            </a:r>
          </a:p>
          <a:p>
            <a:pPr lvl="1"/>
            <a:r>
              <a:rPr lang="en-GB" dirty="0"/>
              <a:t>Some argue all constraints should be included</a:t>
            </a:r>
          </a:p>
          <a:p>
            <a:endParaRPr lang="en-GB" dirty="0"/>
          </a:p>
          <a:p>
            <a:r>
              <a:rPr lang="en-GB" dirty="0"/>
              <a:t>Auction format</a:t>
            </a:r>
          </a:p>
          <a:p>
            <a:pPr lvl="1"/>
            <a:r>
              <a:rPr lang="en-GB" dirty="0"/>
              <a:t>Option B (procure for location in addition to unconstrained merit order) most favoured of options presented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3566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– Responses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200" dirty="0"/>
              <a:t>Capacity clearing price</a:t>
            </a:r>
          </a:p>
          <a:p>
            <a:pPr lvl="1"/>
            <a:r>
              <a:rPr lang="en-GB" sz="2000" dirty="0"/>
              <a:t>Option 1 highest priced bid in unconstrained merit order preferred  (i.e. unconstrained price) </a:t>
            </a:r>
          </a:p>
          <a:p>
            <a:pPr lvl="1">
              <a:buNone/>
            </a:pPr>
            <a:r>
              <a:rPr lang="en-GB" sz="2000" dirty="0"/>
              <a:t>	(alternative would lead to lower clearing price)</a:t>
            </a:r>
          </a:p>
          <a:p>
            <a:endParaRPr lang="en-GB" sz="2000" dirty="0"/>
          </a:p>
          <a:p>
            <a:r>
              <a:rPr lang="en-GB" sz="2200" dirty="0"/>
              <a:t>Compensation for unsuccessful in-merit bidders</a:t>
            </a:r>
          </a:p>
          <a:p>
            <a:pPr lvl="1"/>
            <a:r>
              <a:rPr lang="en-GB" sz="2000" dirty="0"/>
              <a:t>Mixed response but support for Option 1: No compensation</a:t>
            </a:r>
          </a:p>
          <a:p>
            <a:pPr lvl="1"/>
            <a:r>
              <a:rPr lang="en-GB" sz="2000" dirty="0"/>
              <a:t>Some proposed an alternative of paying full clearing price as compensation</a:t>
            </a:r>
          </a:p>
          <a:p>
            <a:endParaRPr lang="en-GB" sz="2000" dirty="0"/>
          </a:p>
          <a:p>
            <a:r>
              <a:rPr lang="en-GB" sz="2200" dirty="0"/>
              <a:t>Grid Code – current 3 year notice period</a:t>
            </a:r>
          </a:p>
          <a:p>
            <a:pPr lvl="1"/>
            <a:r>
              <a:rPr lang="en-GB" sz="2000" dirty="0"/>
              <a:t>Legal and economic concerns raised</a:t>
            </a:r>
          </a:p>
          <a:p>
            <a:pPr lvl="1"/>
            <a:r>
              <a:rPr lang="en-GB" sz="2000" dirty="0"/>
              <a:t>Some proposals to align with T-1 auction flexibility, change to 3 months, others propose 1 year.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1781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29718</TotalTime>
  <Words>2436</Words>
  <Application>Microsoft Office PowerPoint</Application>
  <PresentationFormat>On-screen Show (4:3)</PresentationFormat>
  <Paragraphs>390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Office Theme</vt:lpstr>
      <vt:lpstr>Custom Design</vt:lpstr>
      <vt:lpstr>1_Custom Design</vt:lpstr>
      <vt:lpstr>I-SEM CRM  Local Issues</vt:lpstr>
      <vt:lpstr>Content</vt:lpstr>
      <vt:lpstr>Workshop Overview</vt:lpstr>
      <vt:lpstr>Project Overview</vt:lpstr>
      <vt:lpstr>Ongoing Process</vt:lpstr>
      <vt:lpstr>Outline of Issue</vt:lpstr>
      <vt:lpstr>Outline of Proposal</vt:lpstr>
      <vt:lpstr>Summary - Responses</vt:lpstr>
      <vt:lpstr>Summary – Responses II</vt:lpstr>
      <vt:lpstr>Summary – Emerging Thinking</vt:lpstr>
      <vt:lpstr>Summary – Emerging Thinking II</vt:lpstr>
      <vt:lpstr>Summary – Emerging Thinking III</vt:lpstr>
      <vt:lpstr>Content</vt:lpstr>
      <vt:lpstr>Auction format: LSS consultation options</vt:lpstr>
      <vt:lpstr>Responses – Auction Design</vt:lpstr>
      <vt:lpstr>Responses – Alternatives suggested</vt:lpstr>
      <vt:lpstr>Rationale for high level approach</vt:lpstr>
      <vt:lpstr>Key principles for locational framework</vt:lpstr>
      <vt:lpstr>Evaluation of Options</vt:lpstr>
      <vt:lpstr>Content</vt:lpstr>
      <vt:lpstr>Locational constraints example</vt:lpstr>
      <vt:lpstr>Clearing price determination</vt:lpstr>
      <vt:lpstr>Content</vt:lpstr>
      <vt:lpstr>Compensation of in-merit unsuccessful bidders</vt:lpstr>
      <vt:lpstr>Content</vt:lpstr>
      <vt:lpstr>Representation of constraints: nested zones</vt:lpstr>
      <vt:lpstr>Content</vt:lpstr>
      <vt:lpstr>Grid Code</vt:lpstr>
      <vt:lpstr>Grid Code: Stakeholder Responses</vt:lpstr>
      <vt:lpstr>Grid Code: Emerging thinking </vt:lpstr>
      <vt:lpstr>Content</vt:lpstr>
      <vt:lpstr>Additional market power issues</vt:lpstr>
    </vt:vector>
  </TitlesOfParts>
  <Company>IT Assist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</dc:creator>
  <cp:lastModifiedBy>Colin Broomfield</cp:lastModifiedBy>
  <cp:revision>906</cp:revision>
  <dcterms:created xsi:type="dcterms:W3CDTF">2015-07-07T10:29:45Z</dcterms:created>
  <dcterms:modified xsi:type="dcterms:W3CDTF">2016-11-09T13:29:28Z</dcterms:modified>
</cp:coreProperties>
</file>