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DCENR – Electricity Network Codes Update 2015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IE" dirty="0"/>
              <a:t>Roinn Cumarsáide, Fuinnimh agus Acmhainní Nádúrtha</a:t>
            </a:r>
          </a:p>
          <a:p>
            <a:r>
              <a:rPr lang="en-IE" dirty="0"/>
              <a:t>Department of Communications, Energy &amp; Natural Resources</a:t>
            </a:r>
          </a:p>
          <a:p>
            <a:r>
              <a:rPr lang="en-IE" dirty="0" smtClean="0"/>
              <a:t>10 March 2015</a:t>
            </a:r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5366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 Progress – 2014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EC optimistic prediction in January 2014:</a:t>
            </a:r>
          </a:p>
          <a:p>
            <a:pPr lvl="1"/>
            <a:r>
              <a:rPr lang="en-IE" dirty="0" smtClean="0"/>
              <a:t>9 Committee meetings – 3 preparatory and 6 formal</a:t>
            </a:r>
          </a:p>
          <a:p>
            <a:pPr lvl="1"/>
            <a:r>
              <a:rPr lang="en-IE" dirty="0" smtClean="0"/>
              <a:t>To discuss CACM, RfG, DCC and other Network Codes</a:t>
            </a:r>
          </a:p>
          <a:p>
            <a:pPr lvl="1"/>
            <a:r>
              <a:rPr lang="en-IE" dirty="0" smtClean="0"/>
              <a:t>With a view to finalising CACM, RfG and DCC (at least) before June 2014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260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Detailed Progress – </a:t>
            </a:r>
            <a:r>
              <a:rPr lang="en-IE" dirty="0" smtClean="0"/>
              <a:t>S1 2014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actually happened?</a:t>
            </a:r>
          </a:p>
          <a:p>
            <a:pPr lvl="1"/>
            <a:r>
              <a:rPr lang="en-IE" dirty="0" smtClean="0"/>
              <a:t>Two informal meetings in </a:t>
            </a:r>
            <a:r>
              <a:rPr lang="en-IE" dirty="0"/>
              <a:t>J</a:t>
            </a:r>
            <a:r>
              <a:rPr lang="en-IE" dirty="0" smtClean="0"/>
              <a:t>anuary and March and no codes finalised</a:t>
            </a:r>
          </a:p>
          <a:p>
            <a:pPr lvl="1"/>
            <a:r>
              <a:rPr lang="en-IE" dirty="0" smtClean="0"/>
              <a:t>Announcement at Florence Forum:</a:t>
            </a:r>
          </a:p>
          <a:p>
            <a:pPr lvl="2"/>
            <a:r>
              <a:rPr lang="en-IE" sz="1600" dirty="0" smtClean="0"/>
              <a:t>“The </a:t>
            </a:r>
            <a:r>
              <a:rPr lang="en-IE" sz="1600" dirty="0"/>
              <a:t>Forum urges the Commission to submit the Regulation on CACM into </a:t>
            </a:r>
            <a:r>
              <a:rPr lang="en-IE" sz="1600" dirty="0" smtClean="0"/>
              <a:t>the Comitology </a:t>
            </a:r>
            <a:r>
              <a:rPr lang="en-IE" sz="1600" dirty="0"/>
              <a:t>procedure as soon as possible and takes note that the Commission </a:t>
            </a:r>
            <a:r>
              <a:rPr lang="en-IE" sz="1600" dirty="0" smtClean="0"/>
              <a:t>will propose </a:t>
            </a:r>
            <a:r>
              <a:rPr lang="en-IE" sz="1600" dirty="0"/>
              <a:t>to adopt the CACM Regulation as binding Guidelines in the </a:t>
            </a:r>
            <a:r>
              <a:rPr lang="en-IE" sz="1600" dirty="0" smtClean="0"/>
              <a:t>Comitology procedure</a:t>
            </a:r>
            <a:r>
              <a:rPr lang="en-IE" sz="1600" dirty="0"/>
              <a:t>. It welcomes the involvement of </a:t>
            </a:r>
            <a:r>
              <a:rPr lang="en-IE" sz="1600" dirty="0" smtClean="0"/>
              <a:t>stakeholders </a:t>
            </a:r>
            <a:r>
              <a:rPr lang="en-IE" sz="1600" dirty="0"/>
              <a:t>in the implementation </a:t>
            </a:r>
            <a:r>
              <a:rPr lang="en-IE" sz="1600" dirty="0" smtClean="0"/>
              <a:t>process and </a:t>
            </a:r>
            <a:r>
              <a:rPr lang="en-IE" sz="1600" dirty="0"/>
              <a:t>invites the Commission to involve stakeholders also in future amendments of </a:t>
            </a:r>
            <a:r>
              <a:rPr lang="en-IE" sz="1600" dirty="0" smtClean="0"/>
              <a:t>the Regulation.”</a:t>
            </a:r>
          </a:p>
          <a:p>
            <a:pPr lvl="2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1653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Detailed Progress: S2 2014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Four Comitology meetings held in Brussels to discuss and finalise CACM text (September, October,  November, December)</a:t>
            </a:r>
            <a:endParaRPr lang="en-IE" dirty="0"/>
          </a:p>
          <a:p>
            <a:r>
              <a:rPr lang="en-IE" dirty="0" smtClean="0"/>
              <a:t>Text finally agreed on 5 December 2014. CZ, SK, BU voted against, all other MS voted in favour)</a:t>
            </a:r>
            <a:endParaRPr lang="en-IE" dirty="0"/>
          </a:p>
          <a:p>
            <a:r>
              <a:rPr lang="en-IE" dirty="0" smtClean="0"/>
              <a:t>Key issue for IE was to secure delay in application of CACM until 31 December 2017 (with the exception of articles 4, 5, 6 – NEMO designation and functions)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6251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IE" dirty="0"/>
              <a:t>What </a:t>
            </a:r>
            <a:r>
              <a:rPr lang="en-IE" dirty="0" smtClean="0"/>
              <a:t>happens to CACM?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Text has been issued in official translation and will be sent to European Parliament and Council for scrutiny</a:t>
            </a:r>
          </a:p>
          <a:p>
            <a:r>
              <a:rPr lang="en-IE" dirty="0" smtClean="0"/>
              <a:t>Assuming EP and Council do not oppose the measure within three months, CACM is adopted by EC</a:t>
            </a:r>
          </a:p>
          <a:p>
            <a:r>
              <a:rPr lang="en-IE" dirty="0" smtClean="0"/>
              <a:t>Only grounds for opposition are:</a:t>
            </a:r>
          </a:p>
          <a:p>
            <a:pPr lvl="1"/>
            <a:r>
              <a:rPr lang="en-IE" dirty="0" smtClean="0"/>
              <a:t>EC exceeds implementing powers provided for in basic legal act;</a:t>
            </a:r>
          </a:p>
          <a:p>
            <a:pPr lvl="1"/>
            <a:r>
              <a:rPr lang="en-IE" dirty="0" smtClean="0"/>
              <a:t>The Regulation is not compatible with aim or content of the basic legal act;</a:t>
            </a:r>
          </a:p>
          <a:p>
            <a:pPr lvl="1"/>
            <a:r>
              <a:rPr lang="en-IE" dirty="0" smtClean="0"/>
              <a:t>The Regulation does not respect the principles of subsidiarity or proportionality.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1082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Comitology - PRAC	</a:t>
            </a:r>
            <a:endParaRPr lang="en-I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35163"/>
            <a:ext cx="84582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79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Comitology – 2015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One meeting on </a:t>
            </a:r>
            <a:r>
              <a:rPr lang="en-IE" smtClean="0"/>
              <a:t>04 February</a:t>
            </a:r>
            <a:r>
              <a:rPr lang="en-IE" smtClean="0"/>
              <a:t> </a:t>
            </a:r>
            <a:r>
              <a:rPr lang="en-IE" dirty="0" smtClean="0"/>
              <a:t>– RfG</a:t>
            </a:r>
          </a:p>
          <a:p>
            <a:r>
              <a:rPr lang="en-IE" dirty="0" smtClean="0"/>
              <a:t>Next meeting is in April – to discuss RfG, DCC, HVDC</a:t>
            </a:r>
          </a:p>
          <a:p>
            <a:r>
              <a:rPr lang="en-IE" dirty="0" smtClean="0"/>
              <a:t>EC hopes to finalise these codes by July</a:t>
            </a:r>
          </a:p>
          <a:p>
            <a:r>
              <a:rPr lang="en-IE" dirty="0" smtClean="0"/>
              <a:t>From July to December it aims to complete negotiation on OS, OPS, LFCR</a:t>
            </a:r>
          </a:p>
        </p:txBody>
      </p:sp>
    </p:spTree>
    <p:extLst>
      <p:ext uri="{BB962C8B-B14F-4D97-AF65-F5344CB8AC3E}">
        <p14:creationId xmlns:p14="http://schemas.microsoft.com/office/powerpoint/2010/main" val="3924276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Questions?</a:t>
            </a:r>
            <a:endParaRPr lang="en-IE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2133600"/>
            <a:ext cx="61722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40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382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DCENR – Electricity Network Codes Update 2015</vt:lpstr>
      <vt:lpstr> Progress – 2014</vt:lpstr>
      <vt:lpstr>Detailed Progress – S1 2014</vt:lpstr>
      <vt:lpstr>Detailed Progress: S2 2014</vt:lpstr>
      <vt:lpstr>What happens to CACM?</vt:lpstr>
      <vt:lpstr>Comitology - PRAC </vt:lpstr>
      <vt:lpstr>Comitology – 2015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DCENR – Electricity “Network Codes” Update</dc:title>
  <dc:creator>Colm OConaill</dc:creator>
  <cp:lastModifiedBy>Colm Ó Conaill</cp:lastModifiedBy>
  <cp:revision>16</cp:revision>
  <cp:lastPrinted>2014-06-30T15:22:01Z</cp:lastPrinted>
  <dcterms:created xsi:type="dcterms:W3CDTF">2006-08-16T00:00:00Z</dcterms:created>
  <dcterms:modified xsi:type="dcterms:W3CDTF">2015-03-12T12:46:17Z</dcterms:modified>
</cp:coreProperties>
</file>