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8" r:id="rId3"/>
    <p:sldId id="305" r:id="rId4"/>
    <p:sldId id="330" r:id="rId5"/>
    <p:sldId id="331" r:id="rId6"/>
    <p:sldId id="332" r:id="rId7"/>
    <p:sldId id="295" r:id="rId8"/>
    <p:sldId id="301" r:id="rId9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74286" autoAdjust="0"/>
  </p:normalViewPr>
  <p:slideViewPr>
    <p:cSldViewPr>
      <p:cViewPr varScale="1">
        <p:scale>
          <a:sx n="55" d="100"/>
          <a:sy n="55" d="100"/>
        </p:scale>
        <p:origin x="186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228" y="-78"/>
      </p:cViewPr>
      <p:guideLst>
        <p:guide orient="horz" pos="3132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122E58-4B16-403A-BC17-D64468B579D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A2D878A-FBD5-4E9B-85CF-1C30FE04EC85}">
      <dgm:prSet phldrT="[Text]" custT="1"/>
      <dgm:spPr/>
      <dgm:t>
        <a:bodyPr/>
        <a:lstStyle/>
        <a:p>
          <a:r>
            <a:rPr lang="en-GB" sz="1900" dirty="0" smtClean="0"/>
            <a:t>Consultation1</a:t>
          </a:r>
          <a:endParaRPr lang="en-GB" sz="1900" dirty="0"/>
        </a:p>
      </dgm:t>
    </dgm:pt>
    <dgm:pt modelId="{9D6E0F45-C67B-499C-88D1-3879AC903E77}" type="parTrans" cxnId="{734E76D1-D26D-4F9F-BB49-139712086C3C}">
      <dgm:prSet/>
      <dgm:spPr/>
      <dgm:t>
        <a:bodyPr/>
        <a:lstStyle/>
        <a:p>
          <a:endParaRPr lang="en-GB"/>
        </a:p>
      </dgm:t>
    </dgm:pt>
    <dgm:pt modelId="{627DF47F-1F84-4197-8CFE-94AF3794D433}" type="sibTrans" cxnId="{734E76D1-D26D-4F9F-BB49-139712086C3C}">
      <dgm:prSet/>
      <dgm:spPr/>
      <dgm:t>
        <a:bodyPr/>
        <a:lstStyle/>
        <a:p>
          <a:endParaRPr lang="en-GB"/>
        </a:p>
      </dgm:t>
    </dgm:pt>
    <dgm:pt modelId="{C618448D-B42D-4DA4-94C6-F5A89902033B}">
      <dgm:prSet phldrT="[Text]" custT="1"/>
      <dgm:spPr/>
      <dgm:t>
        <a:bodyPr/>
        <a:lstStyle/>
        <a:p>
          <a:r>
            <a:rPr lang="en-GB" sz="1600" dirty="0" smtClean="0"/>
            <a:t>Capacity requirement</a:t>
          </a:r>
          <a:endParaRPr lang="en-GB" sz="1600" dirty="0"/>
        </a:p>
      </dgm:t>
    </dgm:pt>
    <dgm:pt modelId="{CFE625EE-91FA-4680-92BF-C1329C0F8941}" type="parTrans" cxnId="{69C72230-25C0-4DD3-BC15-58FEA157B4CD}">
      <dgm:prSet/>
      <dgm:spPr/>
      <dgm:t>
        <a:bodyPr/>
        <a:lstStyle/>
        <a:p>
          <a:endParaRPr lang="en-GB"/>
        </a:p>
      </dgm:t>
    </dgm:pt>
    <dgm:pt modelId="{33545CA8-9CE3-4E23-810D-BA1F556C1895}" type="sibTrans" cxnId="{69C72230-25C0-4DD3-BC15-58FEA157B4CD}">
      <dgm:prSet/>
      <dgm:spPr/>
      <dgm:t>
        <a:bodyPr/>
        <a:lstStyle/>
        <a:p>
          <a:endParaRPr lang="en-GB"/>
        </a:p>
      </dgm:t>
    </dgm:pt>
    <dgm:pt modelId="{C63F60DB-3BBB-49F8-BAB4-C86E0B375763}">
      <dgm:prSet phldrT="[Text]" custT="1"/>
      <dgm:spPr/>
      <dgm:t>
        <a:bodyPr/>
        <a:lstStyle/>
        <a:p>
          <a:r>
            <a:rPr lang="en-GB" sz="1900" dirty="0" smtClean="0"/>
            <a:t>Consultation 2</a:t>
          </a:r>
          <a:endParaRPr lang="en-GB" sz="1900" dirty="0"/>
        </a:p>
      </dgm:t>
    </dgm:pt>
    <dgm:pt modelId="{C2C612B8-FD59-4246-B7A0-BBA39946793D}" type="parTrans" cxnId="{6BC4EFFC-EB92-4838-B6E5-EDC151E9B4A6}">
      <dgm:prSet/>
      <dgm:spPr/>
      <dgm:t>
        <a:bodyPr/>
        <a:lstStyle/>
        <a:p>
          <a:endParaRPr lang="en-GB"/>
        </a:p>
      </dgm:t>
    </dgm:pt>
    <dgm:pt modelId="{F92B5CDF-FD21-43DC-ACA4-CBD7E2AE3034}" type="sibTrans" cxnId="{6BC4EFFC-EB92-4838-B6E5-EDC151E9B4A6}">
      <dgm:prSet/>
      <dgm:spPr/>
      <dgm:t>
        <a:bodyPr/>
        <a:lstStyle/>
        <a:p>
          <a:endParaRPr lang="en-GB"/>
        </a:p>
      </dgm:t>
    </dgm:pt>
    <dgm:pt modelId="{3FE8F467-CC24-4951-85F0-3A7689BAFD24}">
      <dgm:prSet phldrT="[Text]" custT="1"/>
      <dgm:spPr/>
      <dgm:t>
        <a:bodyPr/>
        <a:lstStyle/>
        <a:p>
          <a:r>
            <a:rPr lang="en-GB" sz="1900" dirty="0" smtClean="0"/>
            <a:t>Consultation 3</a:t>
          </a:r>
          <a:endParaRPr lang="en-GB" sz="1900" dirty="0"/>
        </a:p>
      </dgm:t>
    </dgm:pt>
    <dgm:pt modelId="{E28ED041-296F-439B-8F66-6B3F26A2AA61}" type="parTrans" cxnId="{B11F6E2B-1FC4-4036-9814-E4B9B7CBBEE4}">
      <dgm:prSet/>
      <dgm:spPr/>
      <dgm:t>
        <a:bodyPr/>
        <a:lstStyle/>
        <a:p>
          <a:endParaRPr lang="en-GB"/>
        </a:p>
      </dgm:t>
    </dgm:pt>
    <dgm:pt modelId="{68C3A523-2B07-4231-9D9B-E95563DBF087}" type="sibTrans" cxnId="{B11F6E2B-1FC4-4036-9814-E4B9B7CBBEE4}">
      <dgm:prSet/>
      <dgm:spPr/>
      <dgm:t>
        <a:bodyPr/>
        <a:lstStyle/>
        <a:p>
          <a:endParaRPr lang="en-GB"/>
        </a:p>
      </dgm:t>
    </dgm:pt>
    <dgm:pt modelId="{0808D2A2-014C-480C-B6E1-E8EA2A701534}">
      <dgm:prSet phldrT="[Text]" custT="1"/>
      <dgm:spPr/>
      <dgm:t>
        <a:bodyPr/>
        <a:lstStyle/>
        <a:p>
          <a:r>
            <a:rPr lang="en-GB" sz="1600" dirty="0" smtClean="0"/>
            <a:t>Auction Design Framework</a:t>
          </a:r>
          <a:endParaRPr lang="en-GB" sz="1600" dirty="0"/>
        </a:p>
      </dgm:t>
    </dgm:pt>
    <dgm:pt modelId="{D890CB71-D11B-4CB0-878B-4C0EF6DEC67F}" type="parTrans" cxnId="{8FB996B3-0E6A-4DC1-B831-EED9046F0ADD}">
      <dgm:prSet/>
      <dgm:spPr/>
      <dgm:t>
        <a:bodyPr/>
        <a:lstStyle/>
        <a:p>
          <a:endParaRPr lang="en-GB"/>
        </a:p>
      </dgm:t>
    </dgm:pt>
    <dgm:pt modelId="{A6B871E1-C1C7-4ABF-96AD-1E33DEB1B887}" type="sibTrans" cxnId="{8FB996B3-0E6A-4DC1-B831-EED9046F0ADD}">
      <dgm:prSet/>
      <dgm:spPr/>
      <dgm:t>
        <a:bodyPr/>
        <a:lstStyle/>
        <a:p>
          <a:endParaRPr lang="en-GB"/>
        </a:p>
      </dgm:t>
    </dgm:pt>
    <dgm:pt modelId="{6F86A968-3559-4E81-823A-B46B1E969620}">
      <dgm:prSet custT="1"/>
      <dgm:spPr/>
      <dgm:t>
        <a:bodyPr/>
        <a:lstStyle/>
        <a:p>
          <a:r>
            <a:rPr lang="en-GB" sz="1600" dirty="0" smtClean="0"/>
            <a:t>Eligibility</a:t>
          </a:r>
        </a:p>
      </dgm:t>
    </dgm:pt>
    <dgm:pt modelId="{F6E8C8E7-6AB8-40CD-B8BA-31AFD83E55A3}" type="parTrans" cxnId="{20713976-E7F2-4C6E-B9A0-095F1479D38B}">
      <dgm:prSet/>
      <dgm:spPr/>
      <dgm:t>
        <a:bodyPr/>
        <a:lstStyle/>
        <a:p>
          <a:endParaRPr lang="en-GB"/>
        </a:p>
      </dgm:t>
    </dgm:pt>
    <dgm:pt modelId="{3BDF0C4B-57E9-4515-8BB0-6EEAAC1F84DE}" type="sibTrans" cxnId="{20713976-E7F2-4C6E-B9A0-095F1479D38B}">
      <dgm:prSet/>
      <dgm:spPr/>
      <dgm:t>
        <a:bodyPr/>
        <a:lstStyle/>
        <a:p>
          <a:endParaRPr lang="en-GB"/>
        </a:p>
      </dgm:t>
    </dgm:pt>
    <dgm:pt modelId="{1F5B062A-6119-4B43-98B0-F6D3079F6B56}">
      <dgm:prSet custT="1"/>
      <dgm:spPr/>
      <dgm:t>
        <a:bodyPr/>
        <a:lstStyle/>
        <a:p>
          <a:r>
            <a:rPr lang="en-GB" sz="1600" dirty="0" smtClean="0">
              <a:solidFill>
                <a:schemeClr val="tx1"/>
              </a:solidFill>
            </a:rPr>
            <a:t>Institutional arrangements</a:t>
          </a:r>
          <a:endParaRPr lang="en-GB" sz="1600" dirty="0" smtClean="0"/>
        </a:p>
      </dgm:t>
    </dgm:pt>
    <dgm:pt modelId="{D8FFC09D-863A-488D-BE82-865131875A0D}" type="parTrans" cxnId="{E395582A-85D1-4BE2-8AB0-D219B418E136}">
      <dgm:prSet/>
      <dgm:spPr/>
      <dgm:t>
        <a:bodyPr/>
        <a:lstStyle/>
        <a:p>
          <a:endParaRPr lang="en-GB"/>
        </a:p>
      </dgm:t>
    </dgm:pt>
    <dgm:pt modelId="{ADEC5B66-02C0-46AD-8B99-C8716903F86C}" type="sibTrans" cxnId="{E395582A-85D1-4BE2-8AB0-D219B418E136}">
      <dgm:prSet/>
      <dgm:spPr/>
      <dgm:t>
        <a:bodyPr/>
        <a:lstStyle/>
        <a:p>
          <a:endParaRPr lang="en-GB"/>
        </a:p>
      </dgm:t>
    </dgm:pt>
    <dgm:pt modelId="{73DB3288-E50D-417C-A63B-5C694EE84340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dirty="0" smtClean="0"/>
            <a:t>Interconnector and cross-border capacity</a:t>
          </a:r>
          <a:endParaRPr lang="en-GB" sz="1600" dirty="0"/>
        </a:p>
      </dgm:t>
    </dgm:pt>
    <dgm:pt modelId="{60AD3EA6-2F1E-4FD0-A2D1-325BCA9B77D9}" type="parTrans" cxnId="{2DB8CD84-4DA1-4AF4-8EF8-D269D666D056}">
      <dgm:prSet/>
      <dgm:spPr/>
      <dgm:t>
        <a:bodyPr/>
        <a:lstStyle/>
        <a:p>
          <a:endParaRPr lang="en-GB"/>
        </a:p>
      </dgm:t>
    </dgm:pt>
    <dgm:pt modelId="{1A446DC5-904E-435B-A331-E27BCDA5B064}" type="sibTrans" cxnId="{2DB8CD84-4DA1-4AF4-8EF8-D269D666D056}">
      <dgm:prSet/>
      <dgm:spPr/>
      <dgm:t>
        <a:bodyPr/>
        <a:lstStyle/>
        <a:p>
          <a:endParaRPr lang="en-GB"/>
        </a:p>
      </dgm:t>
    </dgm:pt>
    <dgm:pt modelId="{35C9389A-C9F8-41B6-B7C6-56620FC7EB9F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dirty="0" smtClean="0"/>
            <a:t>Secondary trading</a:t>
          </a:r>
          <a:endParaRPr lang="en-GB" sz="1600" dirty="0"/>
        </a:p>
      </dgm:t>
    </dgm:pt>
    <dgm:pt modelId="{12DC224B-F6D0-4F80-A3CD-7C6C80B121BC}" type="parTrans" cxnId="{94B8374E-272B-4A12-B420-955956258796}">
      <dgm:prSet/>
      <dgm:spPr/>
      <dgm:t>
        <a:bodyPr/>
        <a:lstStyle/>
        <a:p>
          <a:endParaRPr lang="en-GB"/>
        </a:p>
      </dgm:t>
    </dgm:pt>
    <dgm:pt modelId="{0A4E7E3B-7F22-4DDD-839A-721EE098E0DF}" type="sibTrans" cxnId="{94B8374E-272B-4A12-B420-955956258796}">
      <dgm:prSet/>
      <dgm:spPr/>
      <dgm:t>
        <a:bodyPr/>
        <a:lstStyle/>
        <a:p>
          <a:endParaRPr lang="en-GB"/>
        </a:p>
      </dgm:t>
    </dgm:pt>
    <dgm:pt modelId="{F35464E9-605C-4AA7-9140-3AAE986C471B}">
      <dgm:prSet custT="1"/>
      <dgm:spPr/>
      <dgm:t>
        <a:bodyPr/>
        <a:lstStyle/>
        <a:p>
          <a:r>
            <a:rPr lang="en-GB" sz="1600" dirty="0" smtClean="0"/>
            <a:t>Product Design</a:t>
          </a:r>
        </a:p>
      </dgm:t>
    </dgm:pt>
    <dgm:pt modelId="{33A6D91A-13AA-47CD-B425-2C8483B7A079}" type="parTrans" cxnId="{EC0E69BD-62E4-4C09-8C10-CAF3FB4991C7}">
      <dgm:prSet/>
      <dgm:spPr/>
      <dgm:t>
        <a:bodyPr/>
        <a:lstStyle/>
        <a:p>
          <a:endParaRPr lang="en-GB"/>
        </a:p>
      </dgm:t>
    </dgm:pt>
    <dgm:pt modelId="{8F1FC72B-F22E-45F1-A84D-16B4DBFC7E49}" type="sibTrans" cxnId="{EC0E69BD-62E4-4C09-8C10-CAF3FB4991C7}">
      <dgm:prSet/>
      <dgm:spPr/>
      <dgm:t>
        <a:bodyPr/>
        <a:lstStyle/>
        <a:p>
          <a:endParaRPr lang="en-GB"/>
        </a:p>
      </dgm:t>
    </dgm:pt>
    <dgm:pt modelId="{B3154466-8728-448A-A9DB-58B1A8862B41}">
      <dgm:prSet custT="1"/>
      <dgm:spPr/>
      <dgm:t>
        <a:bodyPr/>
        <a:lstStyle/>
        <a:p>
          <a:r>
            <a:rPr lang="en-GB" sz="1600" dirty="0" smtClean="0"/>
            <a:t>Supplier arrangements</a:t>
          </a:r>
        </a:p>
      </dgm:t>
    </dgm:pt>
    <dgm:pt modelId="{405357E1-B9F5-4790-A85D-8EA237A0B2C7}" type="parTrans" cxnId="{73FACD25-D36F-430D-B470-AAE6AFEDAE39}">
      <dgm:prSet/>
      <dgm:spPr/>
      <dgm:t>
        <a:bodyPr/>
        <a:lstStyle/>
        <a:p>
          <a:endParaRPr lang="en-GB"/>
        </a:p>
      </dgm:t>
    </dgm:pt>
    <dgm:pt modelId="{07F7B994-8B2B-4AF1-85CD-56B59A16DD49}" type="sibTrans" cxnId="{73FACD25-D36F-430D-B470-AAE6AFEDAE39}">
      <dgm:prSet/>
      <dgm:spPr/>
      <dgm:t>
        <a:bodyPr/>
        <a:lstStyle/>
        <a:p>
          <a:endParaRPr lang="en-GB"/>
        </a:p>
      </dgm:t>
    </dgm:pt>
    <dgm:pt modelId="{8E607249-28C0-43E0-AF66-E23C9D97F283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dirty="0" smtClean="0"/>
            <a:t>Detailed Reliability Option design</a:t>
          </a:r>
          <a:endParaRPr lang="en-GB" sz="1600" dirty="0"/>
        </a:p>
      </dgm:t>
    </dgm:pt>
    <dgm:pt modelId="{B883BA03-E146-4817-9E2B-DDC96989F87C}" type="parTrans" cxnId="{A7009C44-D32C-4767-9769-8120AB724169}">
      <dgm:prSet/>
      <dgm:spPr/>
      <dgm:t>
        <a:bodyPr/>
        <a:lstStyle/>
        <a:p>
          <a:endParaRPr lang="en-GB"/>
        </a:p>
      </dgm:t>
    </dgm:pt>
    <dgm:pt modelId="{FD11764E-7AE4-4E1C-8C52-06F3237C8D84}" type="sibTrans" cxnId="{A7009C44-D32C-4767-9769-8120AB724169}">
      <dgm:prSet/>
      <dgm:spPr/>
      <dgm:t>
        <a:bodyPr/>
        <a:lstStyle/>
        <a:p>
          <a:endParaRPr lang="en-GB"/>
        </a:p>
      </dgm:t>
    </dgm:pt>
    <dgm:pt modelId="{6D05B0BC-17AC-4755-B506-C5635B556697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dirty="0" smtClean="0"/>
            <a:t>Level of Administered Scarcity Price</a:t>
          </a:r>
          <a:endParaRPr lang="en-GB" sz="1600" dirty="0"/>
        </a:p>
      </dgm:t>
    </dgm:pt>
    <dgm:pt modelId="{3B400CC6-C873-43E6-841F-655F7EDC2FA5}" type="parTrans" cxnId="{BD75FE34-264A-40AE-BA53-938E982A9D59}">
      <dgm:prSet/>
      <dgm:spPr/>
      <dgm:t>
        <a:bodyPr/>
        <a:lstStyle/>
        <a:p>
          <a:endParaRPr lang="en-GB"/>
        </a:p>
      </dgm:t>
    </dgm:pt>
    <dgm:pt modelId="{350A1A72-DC39-414F-9322-8E52BF69CE9F}" type="sibTrans" cxnId="{BD75FE34-264A-40AE-BA53-938E982A9D59}">
      <dgm:prSet/>
      <dgm:spPr/>
      <dgm:t>
        <a:bodyPr/>
        <a:lstStyle/>
        <a:p>
          <a:endParaRPr lang="en-GB"/>
        </a:p>
      </dgm:t>
    </dgm:pt>
    <dgm:pt modelId="{5E0B8449-FF26-4CF6-B7F0-A972413834A6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dirty="0" smtClean="0"/>
            <a:t>Transitional issues</a:t>
          </a:r>
          <a:endParaRPr lang="en-GB" sz="1600" dirty="0"/>
        </a:p>
      </dgm:t>
    </dgm:pt>
    <dgm:pt modelId="{FC11470C-50C9-4FF5-9381-E82EA253299C}" type="parTrans" cxnId="{024B1A15-CC50-4615-B8A7-0D05D86F0DB7}">
      <dgm:prSet/>
      <dgm:spPr/>
      <dgm:t>
        <a:bodyPr/>
        <a:lstStyle/>
        <a:p>
          <a:endParaRPr lang="en-GB"/>
        </a:p>
      </dgm:t>
    </dgm:pt>
    <dgm:pt modelId="{32F8FA73-FF4E-4CB5-A789-9A36C76D94C9}" type="sibTrans" cxnId="{024B1A15-CC50-4615-B8A7-0D05D86F0DB7}">
      <dgm:prSet/>
      <dgm:spPr/>
      <dgm:t>
        <a:bodyPr/>
        <a:lstStyle/>
        <a:p>
          <a:endParaRPr lang="en-GB"/>
        </a:p>
      </dgm:t>
    </dgm:pt>
    <dgm:pt modelId="{3D363EC8-211C-438E-95C4-C2E36364CA1C}">
      <dgm:prSet phldrT="[Text]" custT="1"/>
      <dgm:spPr/>
      <dgm:t>
        <a:bodyPr/>
        <a:lstStyle/>
        <a:p>
          <a:r>
            <a:rPr lang="en-GB" sz="1600" dirty="0" smtClean="0"/>
            <a:t>Market Power Mitigation Measures</a:t>
          </a:r>
          <a:endParaRPr lang="en-GB" sz="1600" dirty="0"/>
        </a:p>
      </dgm:t>
    </dgm:pt>
    <dgm:pt modelId="{38D17235-1402-444E-9994-275E905B6859}" type="parTrans" cxnId="{C0FE7202-622A-4633-B1A1-023BE2B63883}">
      <dgm:prSet/>
      <dgm:spPr/>
      <dgm:t>
        <a:bodyPr/>
        <a:lstStyle/>
        <a:p>
          <a:endParaRPr lang="en-GB"/>
        </a:p>
      </dgm:t>
    </dgm:pt>
    <dgm:pt modelId="{B7DCDF66-6147-4780-8580-354E4F72D2EC}" type="sibTrans" cxnId="{C0FE7202-622A-4633-B1A1-023BE2B63883}">
      <dgm:prSet/>
      <dgm:spPr/>
      <dgm:t>
        <a:bodyPr/>
        <a:lstStyle/>
        <a:p>
          <a:endParaRPr lang="en-GB"/>
        </a:p>
      </dgm:t>
    </dgm:pt>
    <dgm:pt modelId="{8A54C6B1-5E06-4109-8A33-51ED5D15F874}">
      <dgm:prSet phldrT="[Text]" custT="1"/>
      <dgm:spPr/>
      <dgm:t>
        <a:bodyPr/>
        <a:lstStyle/>
        <a:p>
          <a:r>
            <a:rPr lang="en-GB" sz="1600" dirty="0" smtClean="0"/>
            <a:t>Auction Frequency &amp; Volumes</a:t>
          </a:r>
          <a:endParaRPr lang="en-GB" sz="1600" dirty="0"/>
        </a:p>
      </dgm:t>
    </dgm:pt>
    <dgm:pt modelId="{E92D1846-C6E7-4837-9BD5-8A0B445D3A96}" type="parTrans" cxnId="{2F246271-644E-411C-B880-7556C9844531}">
      <dgm:prSet/>
      <dgm:spPr/>
      <dgm:t>
        <a:bodyPr/>
        <a:lstStyle/>
        <a:p>
          <a:endParaRPr lang="en-GB"/>
        </a:p>
      </dgm:t>
    </dgm:pt>
    <dgm:pt modelId="{4CF3E6DE-1518-4892-9417-E711B38D602D}" type="sibTrans" cxnId="{2F246271-644E-411C-B880-7556C9844531}">
      <dgm:prSet/>
      <dgm:spPr/>
      <dgm:t>
        <a:bodyPr/>
        <a:lstStyle/>
        <a:p>
          <a:endParaRPr lang="en-GB"/>
        </a:p>
      </dgm:t>
    </dgm:pt>
    <dgm:pt modelId="{5049C015-CA42-4A6C-A1AB-DE2B4D4F4038}">
      <dgm:prSet phldrT="[Text]" custT="1"/>
      <dgm:spPr/>
      <dgm:t>
        <a:bodyPr/>
        <a:lstStyle/>
        <a:p>
          <a:r>
            <a:rPr lang="en-GB" sz="1600" dirty="0" smtClean="0"/>
            <a:t>Governance &amp; other issues</a:t>
          </a:r>
          <a:endParaRPr lang="en-GB" sz="1600" dirty="0"/>
        </a:p>
      </dgm:t>
    </dgm:pt>
    <dgm:pt modelId="{871A13CD-B761-43D2-A0FA-3C628AAE2B66}" type="parTrans" cxnId="{794412A9-24CE-42AC-A5C5-331C6D188653}">
      <dgm:prSet/>
      <dgm:spPr/>
      <dgm:t>
        <a:bodyPr/>
        <a:lstStyle/>
        <a:p>
          <a:endParaRPr lang="en-GB"/>
        </a:p>
      </dgm:t>
    </dgm:pt>
    <dgm:pt modelId="{CD5EAB56-67CE-4C3A-A9B2-A88D6FA563DF}" type="sibTrans" cxnId="{794412A9-24CE-42AC-A5C5-331C6D188653}">
      <dgm:prSet/>
      <dgm:spPr/>
      <dgm:t>
        <a:bodyPr/>
        <a:lstStyle/>
        <a:p>
          <a:endParaRPr lang="en-GB"/>
        </a:p>
      </dgm:t>
    </dgm:pt>
    <dgm:pt modelId="{8193F689-EF15-4561-B049-6FE1C95D088D}" type="pres">
      <dgm:prSet presAssocID="{8B122E58-4B16-403A-BC17-D64468B579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82D65E2-CFB9-4A5A-A7E3-E722E2EF5245}" type="pres">
      <dgm:prSet presAssocID="{DA2D878A-FBD5-4E9B-85CF-1C30FE04EC85}" presName="linNode" presStyleCnt="0"/>
      <dgm:spPr/>
    </dgm:pt>
    <dgm:pt modelId="{C40FA9C5-FC89-4AC4-9744-5536C6A82D65}" type="pres">
      <dgm:prSet presAssocID="{DA2D878A-FBD5-4E9B-85CF-1C30FE04EC85}" presName="parentText" presStyleLbl="node1" presStyleIdx="0" presStyleCnt="3" custScaleX="83229" custScaleY="85118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2C5F50-4EFD-41D4-890A-B0EB4E58A4CE}" type="pres">
      <dgm:prSet presAssocID="{DA2D878A-FBD5-4E9B-85CF-1C30FE04EC85}" presName="descendantText" presStyleLbl="alignAccFollowNode1" presStyleIdx="0" presStyleCnt="3" custScaleX="113559" custScaleY="943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30CE77-220B-4ED1-BE49-FB03AABB4F1C}" type="pres">
      <dgm:prSet presAssocID="{627DF47F-1F84-4197-8CFE-94AF3794D433}" presName="sp" presStyleCnt="0"/>
      <dgm:spPr/>
    </dgm:pt>
    <dgm:pt modelId="{2A4E7206-62E9-46CB-A881-B759C3993869}" type="pres">
      <dgm:prSet presAssocID="{C63F60DB-3BBB-49F8-BAB4-C86E0B375763}" presName="linNode" presStyleCnt="0"/>
      <dgm:spPr/>
    </dgm:pt>
    <dgm:pt modelId="{CD53F292-78E8-472E-9A2E-BF00019E1300}" type="pres">
      <dgm:prSet presAssocID="{C63F60DB-3BBB-49F8-BAB4-C86E0B375763}" presName="parentText" presStyleLbl="node1" presStyleIdx="1" presStyleCnt="3" custScaleX="82474" custScaleY="7292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63BAD8-1E4C-433A-AD6A-4149CADE7214}" type="pres">
      <dgm:prSet presAssocID="{C63F60DB-3BBB-49F8-BAB4-C86E0B375763}" presName="descendantText" presStyleLbl="alignAccFollowNode1" presStyleIdx="1" presStyleCnt="3" custScaleX="113559" custScaleY="7993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FFBBA1-3F7B-496E-8291-B278647C251B}" type="pres">
      <dgm:prSet presAssocID="{F92B5CDF-FD21-43DC-ACA4-CBD7E2AE3034}" presName="sp" presStyleCnt="0"/>
      <dgm:spPr/>
    </dgm:pt>
    <dgm:pt modelId="{6B217A1E-34B7-4846-B1E7-1B394313652F}" type="pres">
      <dgm:prSet presAssocID="{3FE8F467-CC24-4951-85F0-3A7689BAFD24}" presName="linNode" presStyleCnt="0"/>
      <dgm:spPr/>
    </dgm:pt>
    <dgm:pt modelId="{27DF5DF8-F012-46E8-BE8D-3737B5C0A399}" type="pres">
      <dgm:prSet presAssocID="{3FE8F467-CC24-4951-85F0-3A7689BAFD24}" presName="parentText" presStyleLbl="node1" presStyleIdx="2" presStyleCnt="3" custScaleX="82474" custScaleY="7659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E49004-AEAB-4EB4-944B-225C2FBE9F96}" type="pres">
      <dgm:prSet presAssocID="{3FE8F467-CC24-4951-85F0-3A7689BAFD24}" presName="descendantText" presStyleLbl="alignAccFollowNode1" presStyleIdx="2" presStyleCnt="3" custScaleX="113559" custScaleY="9322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FB996B3-0E6A-4DC1-B831-EED9046F0ADD}" srcId="{3FE8F467-CC24-4951-85F0-3A7689BAFD24}" destId="{0808D2A2-014C-480C-B6E1-E8EA2A701534}" srcOrd="0" destOrd="0" parTransId="{D890CB71-D11B-4CB0-878B-4C0EF6DEC67F}" sibTransId="{A6B871E1-C1C7-4ABF-96AD-1E33DEB1B887}"/>
    <dgm:cxn modelId="{794412A9-24CE-42AC-A5C5-331C6D188653}" srcId="{3FE8F467-CC24-4951-85F0-3A7689BAFD24}" destId="{5049C015-CA42-4A6C-A1AB-DE2B4D4F4038}" srcOrd="3" destOrd="0" parTransId="{871A13CD-B761-43D2-A0FA-3C628AAE2B66}" sibTransId="{CD5EAB56-67CE-4C3A-A9B2-A88D6FA563DF}"/>
    <dgm:cxn modelId="{99C5878E-9597-415E-BB08-AE5F93D3C8BF}" type="presOf" srcId="{F35464E9-605C-4AA7-9140-3AAE986C471B}" destId="{3A2C5F50-4EFD-41D4-890A-B0EB4E58A4CE}" srcOrd="0" destOrd="2" presId="urn:microsoft.com/office/officeart/2005/8/layout/vList5"/>
    <dgm:cxn modelId="{94B8374E-272B-4A12-B420-955956258796}" srcId="{C63F60DB-3BBB-49F8-BAB4-C86E0B375763}" destId="{35C9389A-C9F8-41B6-B7C6-56620FC7EB9F}" srcOrd="1" destOrd="0" parTransId="{12DC224B-F6D0-4F80-A3CD-7C6C80B121BC}" sibTransId="{0A4E7E3B-7F22-4DDD-839A-721EE098E0DF}"/>
    <dgm:cxn modelId="{A25A39F4-ADB2-40D9-A22F-812F1B6C8945}" type="presOf" srcId="{6F86A968-3559-4E81-823A-B46B1E969620}" destId="{3A2C5F50-4EFD-41D4-890A-B0EB4E58A4CE}" srcOrd="0" destOrd="1" presId="urn:microsoft.com/office/officeart/2005/8/layout/vList5"/>
    <dgm:cxn modelId="{20713976-E7F2-4C6E-B9A0-095F1479D38B}" srcId="{DA2D878A-FBD5-4E9B-85CF-1C30FE04EC85}" destId="{6F86A968-3559-4E81-823A-B46B1E969620}" srcOrd="1" destOrd="0" parTransId="{F6E8C8E7-6AB8-40CD-B8BA-31AFD83E55A3}" sibTransId="{3BDF0C4B-57E9-4515-8BB0-6EEAAC1F84DE}"/>
    <dgm:cxn modelId="{B11F6E2B-1FC4-4036-9814-E4B9B7CBBEE4}" srcId="{8B122E58-4B16-403A-BC17-D64468B579DA}" destId="{3FE8F467-CC24-4951-85F0-3A7689BAFD24}" srcOrd="2" destOrd="0" parTransId="{E28ED041-296F-439B-8F66-6B3F26A2AA61}" sibTransId="{68C3A523-2B07-4231-9D9B-E95563DBF087}"/>
    <dgm:cxn modelId="{73FACD25-D36F-430D-B470-AAE6AFEDAE39}" srcId="{DA2D878A-FBD5-4E9B-85CF-1C30FE04EC85}" destId="{B3154466-8728-448A-A9DB-58B1A8862B41}" srcOrd="3" destOrd="0" parTransId="{405357E1-B9F5-4790-A85D-8EA237A0B2C7}" sibTransId="{07F7B994-8B2B-4AF1-85CD-56B59A16DD49}"/>
    <dgm:cxn modelId="{A1ECB813-D4BE-4B58-A79C-D595F735192D}" type="presOf" srcId="{8B122E58-4B16-403A-BC17-D64468B579DA}" destId="{8193F689-EF15-4561-B049-6FE1C95D088D}" srcOrd="0" destOrd="0" presId="urn:microsoft.com/office/officeart/2005/8/layout/vList5"/>
    <dgm:cxn modelId="{B8BAB375-966E-4A48-A0AB-795173D801E3}" type="presOf" srcId="{73DB3288-E50D-417C-A63B-5C694EE84340}" destId="{6C63BAD8-1E4C-433A-AD6A-4149CADE7214}" srcOrd="0" destOrd="0" presId="urn:microsoft.com/office/officeart/2005/8/layout/vList5"/>
    <dgm:cxn modelId="{C01F724B-455F-416B-A869-6776D3336A7D}" type="presOf" srcId="{0808D2A2-014C-480C-B6E1-E8EA2A701534}" destId="{C1E49004-AEAB-4EB4-944B-225C2FBE9F96}" srcOrd="0" destOrd="0" presId="urn:microsoft.com/office/officeart/2005/8/layout/vList5"/>
    <dgm:cxn modelId="{391F17F8-DCD4-4818-9388-1F822F250109}" type="presOf" srcId="{8A54C6B1-5E06-4109-8A33-51ED5D15F874}" destId="{C1E49004-AEAB-4EB4-944B-225C2FBE9F96}" srcOrd="0" destOrd="1" presId="urn:microsoft.com/office/officeart/2005/8/layout/vList5"/>
    <dgm:cxn modelId="{24766395-C4DF-4937-828E-BA11BF0525AD}" type="presOf" srcId="{C618448D-B42D-4DA4-94C6-F5A89902033B}" destId="{3A2C5F50-4EFD-41D4-890A-B0EB4E58A4CE}" srcOrd="0" destOrd="0" presId="urn:microsoft.com/office/officeart/2005/8/layout/vList5"/>
    <dgm:cxn modelId="{E48F3504-56E8-4237-B9FA-96AD92818E27}" type="presOf" srcId="{DA2D878A-FBD5-4E9B-85CF-1C30FE04EC85}" destId="{C40FA9C5-FC89-4AC4-9744-5536C6A82D65}" srcOrd="0" destOrd="0" presId="urn:microsoft.com/office/officeart/2005/8/layout/vList5"/>
    <dgm:cxn modelId="{69C72230-25C0-4DD3-BC15-58FEA157B4CD}" srcId="{DA2D878A-FBD5-4E9B-85CF-1C30FE04EC85}" destId="{C618448D-B42D-4DA4-94C6-F5A89902033B}" srcOrd="0" destOrd="0" parTransId="{CFE625EE-91FA-4680-92BF-C1329C0F8941}" sibTransId="{33545CA8-9CE3-4E23-810D-BA1F556C1895}"/>
    <dgm:cxn modelId="{80B3F6A8-1C82-4E02-9172-68539D6985FB}" type="presOf" srcId="{6D05B0BC-17AC-4755-B506-C5635B556697}" destId="{6C63BAD8-1E4C-433A-AD6A-4149CADE7214}" srcOrd="0" destOrd="3" presId="urn:microsoft.com/office/officeart/2005/8/layout/vList5"/>
    <dgm:cxn modelId="{95748441-34C0-478B-AFF4-C8D244D6316A}" type="presOf" srcId="{C63F60DB-3BBB-49F8-BAB4-C86E0B375763}" destId="{CD53F292-78E8-472E-9A2E-BF00019E1300}" srcOrd="0" destOrd="0" presId="urn:microsoft.com/office/officeart/2005/8/layout/vList5"/>
    <dgm:cxn modelId="{2C0984E5-9552-4BF0-800E-E1D469DF5BE0}" type="presOf" srcId="{5049C015-CA42-4A6C-A1AB-DE2B4D4F4038}" destId="{C1E49004-AEAB-4EB4-944B-225C2FBE9F96}" srcOrd="0" destOrd="3" presId="urn:microsoft.com/office/officeart/2005/8/layout/vList5"/>
    <dgm:cxn modelId="{BC7FEBA0-CBC2-41A1-9C14-5BB1BFA2E173}" type="presOf" srcId="{B3154466-8728-448A-A9DB-58B1A8862B41}" destId="{3A2C5F50-4EFD-41D4-890A-B0EB4E58A4CE}" srcOrd="0" destOrd="3" presId="urn:microsoft.com/office/officeart/2005/8/layout/vList5"/>
    <dgm:cxn modelId="{2DB8CD84-4DA1-4AF4-8EF8-D269D666D056}" srcId="{C63F60DB-3BBB-49F8-BAB4-C86E0B375763}" destId="{73DB3288-E50D-417C-A63B-5C694EE84340}" srcOrd="0" destOrd="0" parTransId="{60AD3EA6-2F1E-4FD0-A2D1-325BCA9B77D9}" sibTransId="{1A446DC5-904E-435B-A331-E27BCDA5B064}"/>
    <dgm:cxn modelId="{B81C7559-AB39-4E61-8B38-79632B453B9B}" type="presOf" srcId="{3FE8F467-CC24-4951-85F0-3A7689BAFD24}" destId="{27DF5DF8-F012-46E8-BE8D-3737B5C0A399}" srcOrd="0" destOrd="0" presId="urn:microsoft.com/office/officeart/2005/8/layout/vList5"/>
    <dgm:cxn modelId="{E395582A-85D1-4BE2-8AB0-D219B418E136}" srcId="{DA2D878A-FBD5-4E9B-85CF-1C30FE04EC85}" destId="{1F5B062A-6119-4B43-98B0-F6D3079F6B56}" srcOrd="4" destOrd="0" parTransId="{D8FFC09D-863A-488D-BE82-865131875A0D}" sibTransId="{ADEC5B66-02C0-46AD-8B99-C8716903F86C}"/>
    <dgm:cxn modelId="{EC0E69BD-62E4-4C09-8C10-CAF3FB4991C7}" srcId="{DA2D878A-FBD5-4E9B-85CF-1C30FE04EC85}" destId="{F35464E9-605C-4AA7-9140-3AAE986C471B}" srcOrd="2" destOrd="0" parTransId="{33A6D91A-13AA-47CD-B425-2C8483B7A079}" sibTransId="{8F1FC72B-F22E-45F1-A84D-16B4DBFC7E49}"/>
    <dgm:cxn modelId="{734E76D1-D26D-4F9F-BB49-139712086C3C}" srcId="{8B122E58-4B16-403A-BC17-D64468B579DA}" destId="{DA2D878A-FBD5-4E9B-85CF-1C30FE04EC85}" srcOrd="0" destOrd="0" parTransId="{9D6E0F45-C67B-499C-88D1-3879AC903E77}" sibTransId="{627DF47F-1F84-4197-8CFE-94AF3794D433}"/>
    <dgm:cxn modelId="{C0FE7202-622A-4633-B1A1-023BE2B63883}" srcId="{3FE8F467-CC24-4951-85F0-3A7689BAFD24}" destId="{3D363EC8-211C-438E-95C4-C2E36364CA1C}" srcOrd="2" destOrd="0" parTransId="{38D17235-1402-444E-9994-275E905B6859}" sibTransId="{B7DCDF66-6147-4780-8580-354E4F72D2EC}"/>
    <dgm:cxn modelId="{653F74EA-4CFE-473B-A3AA-B7B823DA7F4F}" type="presOf" srcId="{8E607249-28C0-43E0-AF66-E23C9D97F283}" destId="{6C63BAD8-1E4C-433A-AD6A-4149CADE7214}" srcOrd="0" destOrd="2" presId="urn:microsoft.com/office/officeart/2005/8/layout/vList5"/>
    <dgm:cxn modelId="{32F1E6AB-3E51-49EE-AAEF-DAF1BD3800AC}" type="presOf" srcId="{35C9389A-C9F8-41B6-B7C6-56620FC7EB9F}" destId="{6C63BAD8-1E4C-433A-AD6A-4149CADE7214}" srcOrd="0" destOrd="1" presId="urn:microsoft.com/office/officeart/2005/8/layout/vList5"/>
    <dgm:cxn modelId="{A0DB5517-ADE5-4347-941F-9A8DB5D16BA6}" type="presOf" srcId="{1F5B062A-6119-4B43-98B0-F6D3079F6B56}" destId="{3A2C5F50-4EFD-41D4-890A-B0EB4E58A4CE}" srcOrd="0" destOrd="4" presId="urn:microsoft.com/office/officeart/2005/8/layout/vList5"/>
    <dgm:cxn modelId="{0201C7FE-D8B4-4B51-B769-B7B72D2AEA5F}" type="presOf" srcId="{5E0B8449-FF26-4CF6-B7F0-A972413834A6}" destId="{6C63BAD8-1E4C-433A-AD6A-4149CADE7214}" srcOrd="0" destOrd="4" presId="urn:microsoft.com/office/officeart/2005/8/layout/vList5"/>
    <dgm:cxn modelId="{024B1A15-CC50-4615-B8A7-0D05D86F0DB7}" srcId="{C63F60DB-3BBB-49F8-BAB4-C86E0B375763}" destId="{5E0B8449-FF26-4CF6-B7F0-A972413834A6}" srcOrd="4" destOrd="0" parTransId="{FC11470C-50C9-4FF5-9381-E82EA253299C}" sibTransId="{32F8FA73-FF4E-4CB5-A789-9A36C76D94C9}"/>
    <dgm:cxn modelId="{A7009C44-D32C-4767-9769-8120AB724169}" srcId="{C63F60DB-3BBB-49F8-BAB4-C86E0B375763}" destId="{8E607249-28C0-43E0-AF66-E23C9D97F283}" srcOrd="2" destOrd="0" parTransId="{B883BA03-E146-4817-9E2B-DDC96989F87C}" sibTransId="{FD11764E-7AE4-4E1C-8C52-06F3237C8D84}"/>
    <dgm:cxn modelId="{2F246271-644E-411C-B880-7556C9844531}" srcId="{3FE8F467-CC24-4951-85F0-3A7689BAFD24}" destId="{8A54C6B1-5E06-4109-8A33-51ED5D15F874}" srcOrd="1" destOrd="0" parTransId="{E92D1846-C6E7-4837-9BD5-8A0B445D3A96}" sibTransId="{4CF3E6DE-1518-4892-9417-E711B38D602D}"/>
    <dgm:cxn modelId="{BD75FE34-264A-40AE-BA53-938E982A9D59}" srcId="{C63F60DB-3BBB-49F8-BAB4-C86E0B375763}" destId="{6D05B0BC-17AC-4755-B506-C5635B556697}" srcOrd="3" destOrd="0" parTransId="{3B400CC6-C873-43E6-841F-655F7EDC2FA5}" sibTransId="{350A1A72-DC39-414F-9322-8E52BF69CE9F}"/>
    <dgm:cxn modelId="{6BC4EFFC-EB92-4838-B6E5-EDC151E9B4A6}" srcId="{8B122E58-4B16-403A-BC17-D64468B579DA}" destId="{C63F60DB-3BBB-49F8-BAB4-C86E0B375763}" srcOrd="1" destOrd="0" parTransId="{C2C612B8-FD59-4246-B7A0-BBA39946793D}" sibTransId="{F92B5CDF-FD21-43DC-ACA4-CBD7E2AE3034}"/>
    <dgm:cxn modelId="{F7D3EB45-BCE3-4980-9830-C0A599818338}" type="presOf" srcId="{3D363EC8-211C-438E-95C4-C2E36364CA1C}" destId="{C1E49004-AEAB-4EB4-944B-225C2FBE9F96}" srcOrd="0" destOrd="2" presId="urn:microsoft.com/office/officeart/2005/8/layout/vList5"/>
    <dgm:cxn modelId="{B9A730CD-2072-42D9-B4BE-15B3236B3A1D}" type="presParOf" srcId="{8193F689-EF15-4561-B049-6FE1C95D088D}" destId="{882D65E2-CFB9-4A5A-A7E3-E722E2EF5245}" srcOrd="0" destOrd="0" presId="urn:microsoft.com/office/officeart/2005/8/layout/vList5"/>
    <dgm:cxn modelId="{B6E55066-E2CB-4774-8F0E-3FCA8EB8418F}" type="presParOf" srcId="{882D65E2-CFB9-4A5A-A7E3-E722E2EF5245}" destId="{C40FA9C5-FC89-4AC4-9744-5536C6A82D65}" srcOrd="0" destOrd="0" presId="urn:microsoft.com/office/officeart/2005/8/layout/vList5"/>
    <dgm:cxn modelId="{2204A1A0-CD90-4071-88AB-523B8CEC5A08}" type="presParOf" srcId="{882D65E2-CFB9-4A5A-A7E3-E722E2EF5245}" destId="{3A2C5F50-4EFD-41D4-890A-B0EB4E58A4CE}" srcOrd="1" destOrd="0" presId="urn:microsoft.com/office/officeart/2005/8/layout/vList5"/>
    <dgm:cxn modelId="{E5E45C3C-4871-4B79-B0A5-17EBA506991B}" type="presParOf" srcId="{8193F689-EF15-4561-B049-6FE1C95D088D}" destId="{5430CE77-220B-4ED1-BE49-FB03AABB4F1C}" srcOrd="1" destOrd="0" presId="urn:microsoft.com/office/officeart/2005/8/layout/vList5"/>
    <dgm:cxn modelId="{5F8C1A3D-3C43-4BFC-86D9-5EA6E6FCB8CB}" type="presParOf" srcId="{8193F689-EF15-4561-B049-6FE1C95D088D}" destId="{2A4E7206-62E9-46CB-A881-B759C3993869}" srcOrd="2" destOrd="0" presId="urn:microsoft.com/office/officeart/2005/8/layout/vList5"/>
    <dgm:cxn modelId="{A2B1E7D7-71B4-426D-89B5-75794E66DAF5}" type="presParOf" srcId="{2A4E7206-62E9-46CB-A881-B759C3993869}" destId="{CD53F292-78E8-472E-9A2E-BF00019E1300}" srcOrd="0" destOrd="0" presId="urn:microsoft.com/office/officeart/2005/8/layout/vList5"/>
    <dgm:cxn modelId="{0E5FC4D0-89A9-4A13-AFBC-EA409DC83EAC}" type="presParOf" srcId="{2A4E7206-62E9-46CB-A881-B759C3993869}" destId="{6C63BAD8-1E4C-433A-AD6A-4149CADE7214}" srcOrd="1" destOrd="0" presId="urn:microsoft.com/office/officeart/2005/8/layout/vList5"/>
    <dgm:cxn modelId="{7D173DE6-C5EE-4164-900B-2FCADDCBEE75}" type="presParOf" srcId="{8193F689-EF15-4561-B049-6FE1C95D088D}" destId="{3AFFBBA1-3F7B-496E-8291-B278647C251B}" srcOrd="3" destOrd="0" presId="urn:microsoft.com/office/officeart/2005/8/layout/vList5"/>
    <dgm:cxn modelId="{9DA6CA8B-92B7-42E1-AB74-29BBA63C881A}" type="presParOf" srcId="{8193F689-EF15-4561-B049-6FE1C95D088D}" destId="{6B217A1E-34B7-4846-B1E7-1B394313652F}" srcOrd="4" destOrd="0" presId="urn:microsoft.com/office/officeart/2005/8/layout/vList5"/>
    <dgm:cxn modelId="{1A545284-64E6-4CEF-864D-A8CF185ACD82}" type="presParOf" srcId="{6B217A1E-34B7-4846-B1E7-1B394313652F}" destId="{27DF5DF8-F012-46E8-BE8D-3737B5C0A399}" srcOrd="0" destOrd="0" presId="urn:microsoft.com/office/officeart/2005/8/layout/vList5"/>
    <dgm:cxn modelId="{9F79CA05-EDD0-482B-9150-621E7B1ED37E}" type="presParOf" srcId="{6B217A1E-34B7-4846-B1E7-1B394313652F}" destId="{C1E49004-AEAB-4EB4-944B-225C2FBE9F9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C5F50-4EFD-41D4-890A-B0EB4E58A4CE}">
      <dsp:nvSpPr>
        <dsp:cNvPr id="0" name=""/>
        <dsp:cNvSpPr/>
      </dsp:nvSpPr>
      <dsp:spPr>
        <a:xfrm rot="5400000">
          <a:off x="3169840" y="-1363666"/>
          <a:ext cx="1285422" cy="41782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Capacity requirement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Eligibility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Product Design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Supplier arrangements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>
              <a:solidFill>
                <a:schemeClr val="tx1"/>
              </a:solidFill>
            </a:rPr>
            <a:t>Institutional arrangements</a:t>
          </a:r>
          <a:endParaRPr lang="en-GB" sz="1600" kern="1200" dirty="0" smtClean="0"/>
        </a:p>
      </dsp:txBody>
      <dsp:txXfrm rot="-5400000">
        <a:off x="1723442" y="145481"/>
        <a:ext cx="4115471" cy="1159924"/>
      </dsp:txXfrm>
    </dsp:sp>
    <dsp:sp modelId="{C40FA9C5-FC89-4AC4-9744-5536C6A82D65}">
      <dsp:nvSpPr>
        <dsp:cNvPr id="0" name=""/>
        <dsp:cNvSpPr/>
      </dsp:nvSpPr>
      <dsp:spPr>
        <a:xfrm>
          <a:off x="911" y="403"/>
          <a:ext cx="1722530" cy="14500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Consultation1</a:t>
          </a:r>
          <a:endParaRPr lang="en-GB" sz="1900" kern="1200" dirty="0"/>
        </a:p>
      </dsp:txBody>
      <dsp:txXfrm>
        <a:off x="71698" y="71190"/>
        <a:ext cx="1580956" cy="1308505"/>
      </dsp:txXfrm>
    </dsp:sp>
    <dsp:sp modelId="{6C63BAD8-1E4C-433A-AD6A-4149CADE7214}">
      <dsp:nvSpPr>
        <dsp:cNvPr id="0" name=""/>
        <dsp:cNvSpPr/>
      </dsp:nvSpPr>
      <dsp:spPr>
        <a:xfrm rot="5400000">
          <a:off x="3263669" y="61438"/>
          <a:ext cx="1089357" cy="41907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GB" sz="1600" kern="1200" dirty="0" smtClean="0"/>
            <a:t>Interconnector and cross-border capacity</a:t>
          </a:r>
          <a:endParaRPr lang="en-GB" sz="16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GB" sz="1600" kern="1200" dirty="0" smtClean="0"/>
            <a:t>Secondary trading</a:t>
          </a:r>
          <a:endParaRPr lang="en-GB" sz="16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GB" sz="1600" kern="1200" dirty="0" smtClean="0"/>
            <a:t>Detailed Reliability Option design</a:t>
          </a:r>
          <a:endParaRPr lang="en-GB" sz="16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GB" sz="1600" kern="1200" dirty="0" smtClean="0"/>
            <a:t>Level of Administered Scarcity Price</a:t>
          </a:r>
          <a:endParaRPr lang="en-GB" sz="16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GB" sz="1600" kern="1200" dirty="0" smtClean="0"/>
            <a:t>Transitional issues</a:t>
          </a:r>
          <a:endParaRPr lang="en-GB" sz="1600" kern="1200" dirty="0"/>
        </a:p>
      </dsp:txBody>
      <dsp:txXfrm rot="-5400000">
        <a:off x="1712952" y="1665333"/>
        <a:ext cx="4137614" cy="983001"/>
      </dsp:txXfrm>
    </dsp:sp>
    <dsp:sp modelId="{CD53F292-78E8-472E-9A2E-BF00019E1300}">
      <dsp:nvSpPr>
        <dsp:cNvPr id="0" name=""/>
        <dsp:cNvSpPr/>
      </dsp:nvSpPr>
      <dsp:spPr>
        <a:xfrm>
          <a:off x="911" y="1535664"/>
          <a:ext cx="1712041" cy="12423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Consultation 2</a:t>
          </a:r>
          <a:endParaRPr lang="en-GB" sz="1900" kern="1200" dirty="0"/>
        </a:p>
      </dsp:txBody>
      <dsp:txXfrm>
        <a:off x="61557" y="1596310"/>
        <a:ext cx="1590749" cy="1121049"/>
      </dsp:txXfrm>
    </dsp:sp>
    <dsp:sp modelId="{C1E49004-AEAB-4EB4-944B-225C2FBE9F96}">
      <dsp:nvSpPr>
        <dsp:cNvPr id="0" name=""/>
        <dsp:cNvSpPr/>
      </dsp:nvSpPr>
      <dsp:spPr>
        <a:xfrm rot="5400000">
          <a:off x="3173051" y="1420221"/>
          <a:ext cx="1270594" cy="41907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Auction Design Framework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Auction Frequency &amp; Volumes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Market Power Mitigation Measures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Governance &amp; other issues</a:t>
          </a:r>
          <a:endParaRPr lang="en-GB" sz="1600" kern="1200" dirty="0"/>
        </a:p>
      </dsp:txBody>
      <dsp:txXfrm rot="-5400000">
        <a:off x="1712953" y="2942345"/>
        <a:ext cx="4128767" cy="1146544"/>
      </dsp:txXfrm>
    </dsp:sp>
    <dsp:sp modelId="{27DF5DF8-F012-46E8-BE8D-3737B5C0A399}">
      <dsp:nvSpPr>
        <dsp:cNvPr id="0" name=""/>
        <dsp:cNvSpPr/>
      </dsp:nvSpPr>
      <dsp:spPr>
        <a:xfrm>
          <a:off x="911" y="2863186"/>
          <a:ext cx="1712041" cy="13048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Consultation 3</a:t>
          </a:r>
          <a:endParaRPr lang="en-GB" sz="1900" kern="1200" dirty="0"/>
        </a:p>
      </dsp:txBody>
      <dsp:txXfrm>
        <a:off x="64609" y="2926884"/>
        <a:ext cx="1584645" cy="1177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1B33E-0621-40C4-9993-D520E3A3AAD0}" type="datetimeFigureOut">
              <a:rPr lang="en-IE" smtClean="0"/>
              <a:pPr/>
              <a:t>21/06/2016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BF643-D5BF-4B7F-AE87-D7F3D0664444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59614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DB2AD-7251-45CF-93A7-2B22BF4895F9}" type="datetimeFigureOut">
              <a:rPr lang="en-IE" smtClean="0"/>
              <a:pPr/>
              <a:t>21/06/2016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24932-5477-49FC-813F-85C06F5E3300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995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Note Brian in Brussels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24932-5477-49FC-813F-85C06F5E3300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9630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24932-5477-49FC-813F-85C06F5E3300}" type="slidenum">
              <a:rPr lang="en-IE" smtClean="0"/>
              <a:pPr/>
              <a:t>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10913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24932-5477-49FC-813F-85C06F5E3300}" type="slidenum">
              <a:rPr lang="en-IE" smtClean="0"/>
              <a:pPr/>
              <a:t>6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01268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24932-5477-49FC-813F-85C06F5E3300}" type="slidenum">
              <a:rPr lang="en-IE" smtClean="0"/>
              <a:pPr/>
              <a:t>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28858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24932-5477-49FC-813F-85C06F5E3300}" type="slidenum">
              <a:rPr lang="en-IE" smtClean="0"/>
              <a:pPr/>
              <a:t>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196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ga-I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36840F-BB59-4949-9DF7-65C11DE404A7}" type="datetime1">
              <a:rPr lang="en-US" smtClean="0"/>
              <a:pPr lvl="0"/>
              <a:t>6/21/2016</a:t>
            </a:fld>
            <a:endParaRPr 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3DBF4F-FE4F-4345-BD93-5B35C9D92463}" type="slidenum">
              <a:rPr/>
              <a:pPr lv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43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E8FA0C-0F09-4CF4-B574-653CCDC27018}" type="datetime1">
              <a:rPr lang="en-US" smtClean="0"/>
              <a:pPr lvl="0"/>
              <a:t>6/21/2016</a:t>
            </a:fld>
            <a:endParaRPr 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3FCE81-6B18-48EC-ABC7-2AD8D384B6D2}" type="slidenum">
              <a:rPr/>
              <a:pPr lv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39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84D9DC-AE17-46E7-A0C7-BD0108F1F097}" type="datetime1">
              <a:rPr lang="en-US" smtClean="0"/>
              <a:pPr lvl="0"/>
              <a:t>6/21/2016</a:t>
            </a:fld>
            <a:endParaRPr 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E7BF8E-F392-4E9F-88FA-6C2F39EC3ED0}" type="slidenum">
              <a:rPr/>
              <a:pPr lv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333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1DF9F5-DF1B-4CCC-B8F7-302C2D9E3B20}" type="datetime1">
              <a:rPr lang="en-US" smtClean="0"/>
              <a:pPr lvl="0"/>
              <a:t>6/21/2016</a:t>
            </a:fld>
            <a:endParaRPr 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4BA409-4A83-438A-BC90-82D2EDACBA27}" type="slidenum">
              <a:rPr/>
              <a:pPr lv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423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E22D1D-2C7D-452A-80EB-05D7B73DCD6C}" type="datetime1">
              <a:rPr lang="en-US" smtClean="0"/>
              <a:pPr lvl="0"/>
              <a:t>6/21/2016</a:t>
            </a:fld>
            <a:endParaRPr 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28CE1D-3644-4A1C-A212-902BF860C98D}" type="slidenum">
              <a:rPr/>
              <a:pPr lv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61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D23A6C-C4FB-4490-9EE5-DD829BA9D8BA}" type="datetime1">
              <a:rPr lang="en-US" smtClean="0"/>
              <a:pPr lvl="0"/>
              <a:t>6/21/2016</a:t>
            </a:fld>
            <a:endParaRPr lang="en-US" dirty="0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AC53D4-51BA-4443-9C36-A01DECEDE294}" type="slidenum">
              <a:rPr/>
              <a:pPr lv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41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7AFB00-6073-40A6-B129-360BCD2B32F8}" type="datetime1">
              <a:rPr lang="en-US" smtClean="0"/>
              <a:pPr lvl="0"/>
              <a:t>6/21/2016</a:t>
            </a:fld>
            <a:endParaRPr lang="en-US" dirty="0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CEBEAC8-ED27-45C8-AC5F-A79F156BFD9C}" type="slidenum">
              <a:rPr/>
              <a:pPr lv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12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9944D5-AC8E-4DD1-ACA2-062D98694DE8}" type="datetime1">
              <a:rPr lang="en-US" smtClean="0"/>
              <a:pPr lvl="0"/>
              <a:t>6/21/2016</a:t>
            </a:fld>
            <a:endParaRPr lang="en-US" dirty="0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AC4419-04D3-4817-9FC9-DB0AAD450C08}" type="slidenum">
              <a:rPr/>
              <a:pPr lv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4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67E046-2752-4A61-8070-46850838883A}" type="datetime1">
              <a:rPr lang="en-US" smtClean="0"/>
              <a:pPr lvl="0"/>
              <a:t>6/21/2016</a:t>
            </a:fld>
            <a:endParaRPr lang="en-US" dirty="0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5E63C3-B636-4126-A74A-4A42BA8505BD}" type="slidenum">
              <a:rPr/>
              <a:pPr lv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44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A742C4-2EAC-4486-A4F8-308EEB7A24BC}" type="datetime1">
              <a:rPr lang="en-US" smtClean="0"/>
              <a:pPr lvl="0"/>
              <a:t>6/21/2016</a:t>
            </a:fld>
            <a:endParaRPr lang="en-US" dirty="0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A58CBC-29A1-4A13-83F2-8AE3FDCF4DAE}" type="slidenum">
              <a:rPr/>
              <a:pPr lv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46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lang="en-US"/>
            </a:lvl1pPr>
          </a:lstStyle>
          <a:p>
            <a:pPr lvl="0"/>
            <a:endParaRPr lang="en-US" dirty="0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A017A5-2114-4284-A1F1-3BC427B729C1}" type="datetime1">
              <a:rPr lang="en-US" smtClean="0"/>
              <a:pPr lvl="0"/>
              <a:t>6/21/2016</a:t>
            </a:fld>
            <a:endParaRPr lang="en-US" dirty="0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1D9AAC-FD94-4C18-8CFF-1624666CC2BF}" type="slidenum">
              <a:rPr/>
              <a:pPr lv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570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35C732A-B21F-4DF4-AA6F-5400455FC3B7}" type="datetime1">
              <a:rPr lang="en-US" smtClean="0"/>
              <a:pPr lvl="0"/>
              <a:t>6/21/2016</a:t>
            </a:fld>
            <a:endParaRPr 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A5807B6-5BBB-417B-A1C7-1ADF714501AE}" type="slidenum">
              <a:rPr/>
              <a:pPr lvl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marL="0" marR="0" lvl="0" indent="0" algn="ctr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ga-IE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/>
        <a:buChar char="•"/>
        <a:tabLst/>
        <a:defRPr lang="ga-IE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/>
        <a:buChar char="–"/>
        <a:tabLst/>
        <a:defRPr lang="ga-IE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/>
        <a:buChar char="•"/>
        <a:tabLst/>
        <a:defRPr lang="ga-IE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/>
        <a:buChar char="–"/>
        <a:tabLst/>
        <a:defRPr lang="ga-IE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/>
        <a:buChar char="»"/>
        <a:tabLst/>
        <a:defRPr lang="ga-IE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7"/>
          <p:cNvSpPr txBox="1">
            <a:spLocks noGrp="1"/>
          </p:cNvSpPr>
          <p:nvPr>
            <p:ph idx="1"/>
          </p:nvPr>
        </p:nvSpPr>
        <p:spPr>
          <a:xfrm>
            <a:off x="516196" y="958647"/>
            <a:ext cx="8160259" cy="5278665"/>
          </a:xfrm>
        </p:spPr>
        <p:txBody>
          <a:bodyPr/>
          <a:lstStyle/>
          <a:p>
            <a:pPr marL="0" indent="0" eaLnBrk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4200" b="1" dirty="0" smtClean="0">
                <a:solidFill>
                  <a:srgbClr val="00A1B1"/>
                </a:solidFill>
                <a:latin typeface="+mn-lt"/>
                <a:cs typeface="Arial"/>
              </a:rPr>
              <a:t>I-SEM Capacity Remuneration Mechanism Work Stream</a:t>
            </a:r>
          </a:p>
          <a:p>
            <a:pPr marL="0" indent="0" eaLnBrk="0">
              <a:lnSpc>
                <a:spcPct val="90000"/>
              </a:lnSpc>
              <a:spcBef>
                <a:spcPts val="1000"/>
              </a:spcBef>
              <a:buNone/>
            </a:pPr>
            <a:endParaRPr lang="en-US" sz="4200" b="1" dirty="0" smtClean="0">
              <a:solidFill>
                <a:srgbClr val="00A1B1"/>
              </a:solidFill>
              <a:latin typeface="+mn-lt"/>
              <a:cs typeface="Arial"/>
            </a:endParaRPr>
          </a:p>
          <a:p>
            <a:pPr marL="0" indent="0" eaLnBrk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4200" b="1" dirty="0" smtClean="0">
                <a:solidFill>
                  <a:srgbClr val="00A1B1"/>
                </a:solidFill>
                <a:latin typeface="+mn-lt"/>
                <a:cs typeface="Arial"/>
              </a:rPr>
              <a:t>Project Update</a:t>
            </a:r>
          </a:p>
          <a:p>
            <a:pPr marL="0" indent="0" eaLnBrk="0">
              <a:lnSpc>
                <a:spcPct val="90000"/>
              </a:lnSpc>
              <a:spcBef>
                <a:spcPts val="1000"/>
              </a:spcBef>
              <a:buNone/>
            </a:pPr>
            <a:endParaRPr lang="en-US" sz="4200" b="1" dirty="0" smtClean="0">
              <a:solidFill>
                <a:srgbClr val="00A1B1"/>
              </a:solidFill>
              <a:latin typeface="+mn-lt"/>
              <a:cs typeface="Arial"/>
            </a:endParaRPr>
          </a:p>
          <a:p>
            <a:pPr marL="0" indent="0" eaLnBrk="0">
              <a:lnSpc>
                <a:spcPct val="90000"/>
              </a:lnSpc>
              <a:spcBef>
                <a:spcPts val="1000"/>
              </a:spcBef>
              <a:buNone/>
            </a:pPr>
            <a:endParaRPr lang="en-US" sz="4200" b="1" dirty="0" smtClean="0">
              <a:solidFill>
                <a:srgbClr val="00A1B1"/>
              </a:solidFill>
              <a:latin typeface="+mn-lt"/>
              <a:cs typeface="Arial"/>
            </a:endParaRPr>
          </a:p>
          <a:p>
            <a:pPr marL="0" indent="0" eaLnBrk="0">
              <a:lnSpc>
                <a:spcPct val="90000"/>
              </a:lnSpc>
              <a:spcBef>
                <a:spcPts val="1000"/>
              </a:spcBef>
              <a:buNone/>
            </a:pPr>
            <a:endParaRPr lang="en-US" sz="4200" b="1" dirty="0" smtClean="0">
              <a:solidFill>
                <a:srgbClr val="00A1B1"/>
              </a:solidFill>
              <a:latin typeface="+mn-lt"/>
              <a:cs typeface="Arial"/>
            </a:endParaRPr>
          </a:p>
          <a:p>
            <a:pPr marL="0" indent="0" eaLnBrk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800" b="1" dirty="0" smtClean="0">
                <a:solidFill>
                  <a:srgbClr val="00A1B1"/>
                </a:solidFill>
                <a:latin typeface="+mn-lt"/>
                <a:cs typeface="Arial"/>
              </a:rPr>
              <a:t>21</a:t>
            </a:r>
            <a:r>
              <a:rPr lang="en-US" sz="2800" b="1" baseline="30000" dirty="0" smtClean="0">
                <a:solidFill>
                  <a:srgbClr val="00A1B1"/>
                </a:solidFill>
                <a:latin typeface="+mn-lt"/>
                <a:cs typeface="Arial"/>
              </a:rPr>
              <a:t>th</a:t>
            </a:r>
            <a:r>
              <a:rPr lang="en-US" sz="2800" b="1" dirty="0" smtClean="0">
                <a:solidFill>
                  <a:srgbClr val="00A1B1"/>
                </a:solidFill>
                <a:latin typeface="+mn-lt"/>
                <a:cs typeface="Arial"/>
              </a:rPr>
              <a:t> June 2016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endParaRPr lang="en-US" sz="3500" dirty="0" smtClean="0">
              <a:solidFill>
                <a:srgbClr val="333333"/>
              </a:solidFill>
              <a:latin typeface="+mn-lt"/>
              <a:cs typeface="Arial"/>
            </a:endParaRP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endParaRPr lang="en-US" sz="3600" dirty="0" smtClean="0">
              <a:solidFill>
                <a:srgbClr val="333333"/>
              </a:solidFill>
              <a:latin typeface="+mn-lt"/>
              <a:cs typeface="Arial"/>
            </a:endParaRP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endParaRPr lang="en-US" sz="3600" dirty="0">
              <a:solidFill>
                <a:srgbClr val="333333"/>
              </a:solidFill>
              <a:latin typeface="+mn-lt"/>
              <a:cs typeface="Arial"/>
            </a:endParaRP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endParaRPr lang="en-US" sz="3600" dirty="0">
              <a:solidFill>
                <a:srgbClr val="333333"/>
              </a:solidFill>
              <a:latin typeface="+mn-lt"/>
              <a:cs typeface="Arial"/>
            </a:endParaRPr>
          </a:p>
          <a:p>
            <a:pPr marL="0" lvl="0" indent="0">
              <a:lnSpc>
                <a:spcPct val="90000"/>
              </a:lnSpc>
              <a:buNone/>
            </a:pPr>
            <a:r>
              <a:rPr lang="en-US" sz="3600" dirty="0" smtClean="0">
                <a:solidFill>
                  <a:srgbClr val="333333"/>
                </a:solidFill>
                <a:latin typeface="+mn-lt"/>
                <a:cs typeface="Arial"/>
              </a:rPr>
              <a:t>							</a:t>
            </a:r>
            <a:endParaRPr lang="en-US" sz="3600" dirty="0">
              <a:solidFill>
                <a:srgbClr val="333333"/>
              </a:solidFill>
              <a:latin typeface="+mn-lt"/>
              <a:cs typeface="Arial"/>
            </a:endParaRPr>
          </a:p>
          <a:p>
            <a:pPr marL="0" lvl="0" indent="0">
              <a:lnSpc>
                <a:spcPct val="90000"/>
              </a:lnSpc>
              <a:spcBef>
                <a:spcPts val="200"/>
              </a:spcBef>
              <a:buNone/>
            </a:pPr>
            <a:endParaRPr lang="en-US" sz="800" b="1" dirty="0">
              <a:solidFill>
                <a:srgbClr val="D9D9D9"/>
              </a:solidFill>
              <a:latin typeface="Arial"/>
              <a:cs typeface="Arial"/>
            </a:endParaRPr>
          </a:p>
          <a:p>
            <a:pPr marL="0" lvl="0" indent="0">
              <a:lnSpc>
                <a:spcPct val="90000"/>
              </a:lnSpc>
              <a:spcBef>
                <a:spcPts val="200"/>
              </a:spcBef>
              <a:buNone/>
            </a:pPr>
            <a:endParaRPr lang="en-US" sz="800" b="1" dirty="0">
              <a:solidFill>
                <a:srgbClr val="D9D9D9"/>
              </a:solidFill>
              <a:latin typeface="Arial"/>
              <a:cs typeface="Arial"/>
            </a:endParaRPr>
          </a:p>
          <a:p>
            <a:pPr marL="0" lvl="0" indent="0">
              <a:lnSpc>
                <a:spcPct val="90000"/>
              </a:lnSpc>
              <a:spcBef>
                <a:spcPts val="200"/>
              </a:spcBef>
              <a:buNone/>
            </a:pPr>
            <a:endParaRPr lang="en-US" sz="800" b="1" dirty="0">
              <a:solidFill>
                <a:srgbClr val="D9D9D9"/>
              </a:solidFill>
              <a:latin typeface="Arial"/>
              <a:cs typeface="Arial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443" y="5013176"/>
            <a:ext cx="2114550" cy="105473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DA4BA409-4A83-438A-BC90-82D2EDACBA27}" type="slidenum">
              <a:rPr lang="en-GB" smtClean="0"/>
              <a:pPr lvl="0"/>
              <a:t>1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70000"/>
              </a:lnSpc>
              <a:spcBef>
                <a:spcPts val="1000"/>
              </a:spcBef>
              <a:buSzPct val="100000"/>
            </a:pPr>
            <a:r>
              <a:rPr lang="en-GB" sz="3600" b="1" dirty="0" smtClean="0">
                <a:solidFill>
                  <a:srgbClr val="00A1B1"/>
                </a:solidFill>
                <a:latin typeface="+mn-lt"/>
                <a:cs typeface="Arial"/>
              </a:rPr>
              <a:t>Presentation Overview</a:t>
            </a:r>
            <a:endParaRPr lang="en-GB" sz="3600" b="1" dirty="0">
              <a:solidFill>
                <a:srgbClr val="00A1B1"/>
              </a:solidFill>
              <a:latin typeface="+mn-lt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59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2800" dirty="0" smtClean="0">
                <a:solidFill>
                  <a:schemeClr val="tx1"/>
                </a:solidFill>
                <a:latin typeface="+mn-lt"/>
                <a:cs typeface="Arial"/>
              </a:rPr>
              <a:t>Introductions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2800" dirty="0" smtClean="0">
                <a:solidFill>
                  <a:schemeClr val="tx1"/>
                </a:solidFill>
                <a:latin typeface="+mn-lt"/>
                <a:cs typeface="Arial"/>
              </a:rPr>
              <a:t>Project overview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2800" dirty="0" smtClean="0">
                <a:solidFill>
                  <a:schemeClr val="tx1"/>
                </a:solidFill>
                <a:latin typeface="+mn-lt"/>
                <a:cs typeface="Arial"/>
              </a:rPr>
              <a:t>Further work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2800" dirty="0" smtClean="0">
                <a:solidFill>
                  <a:schemeClr val="tx1"/>
                </a:solidFill>
                <a:latin typeface="+mn-lt"/>
                <a:cs typeface="Arial"/>
              </a:rPr>
              <a:t>Overview of today’s workshop</a:t>
            </a:r>
          </a:p>
          <a:p>
            <a:pPr>
              <a:lnSpc>
                <a:spcPct val="150000"/>
              </a:lnSpc>
              <a:buNone/>
            </a:pPr>
            <a:endParaRPr lang="en-GB" sz="2800" dirty="0" smtClean="0">
              <a:solidFill>
                <a:schemeClr val="tx1"/>
              </a:solidFill>
              <a:latin typeface="+mn-lt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32588" y="6502400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88BBFDD-FCCB-4248-BAAE-BBCD299C0AD8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>
                <a:solidFill>
                  <a:srgbClr val="00A1B1"/>
                </a:solidFill>
                <a:latin typeface="+mn-lt"/>
                <a:cs typeface="Arial"/>
              </a:rPr>
              <a:t>Project Overview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95536" y="1238441"/>
            <a:ext cx="8229600" cy="49294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3 stage policy consultation and decision process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776662822"/>
              </p:ext>
            </p:extLst>
          </p:nvPr>
        </p:nvGraphicFramePr>
        <p:xfrm>
          <a:off x="630492" y="1883716"/>
          <a:ext cx="5904656" cy="4168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Group 8"/>
          <p:cNvGrpSpPr/>
          <p:nvPr/>
        </p:nvGrpSpPr>
        <p:grpSpPr>
          <a:xfrm>
            <a:off x="6679164" y="2099740"/>
            <a:ext cx="1873964" cy="1080120"/>
            <a:chOff x="1723441" y="109517"/>
            <a:chExt cx="4178219" cy="1520818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0" name="Round Same Side Corner Rectangle 9"/>
            <p:cNvSpPr/>
            <p:nvPr/>
          </p:nvSpPr>
          <p:spPr>
            <a:xfrm rot="5400000">
              <a:off x="3052142" y="-1219184"/>
              <a:ext cx="1520818" cy="417821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ound Same Side Corner Rectangle 4"/>
            <p:cNvSpPr/>
            <p:nvPr/>
          </p:nvSpPr>
          <p:spPr>
            <a:xfrm>
              <a:off x="1723441" y="183757"/>
              <a:ext cx="4103980" cy="137233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000" tIns="36000" rIns="36000" bIns="36000" numCol="1" spcCol="1270" anchor="ctr" anchorCtr="0">
              <a:noAutofit/>
            </a:bodyPr>
            <a:lstStyle/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GB" sz="1400" kern="1200" dirty="0" smtClean="0">
                  <a:solidFill>
                    <a:schemeClr val="tx1"/>
                  </a:solidFill>
                </a:rPr>
                <a:t>Decision	      - Dec 15</a:t>
              </a:r>
              <a:endParaRPr lang="en-GB" sz="1400" kern="1200" dirty="0" smtClean="0"/>
            </a:p>
          </p:txBody>
        </p:sp>
      </p:grpSp>
      <p:grpSp>
        <p:nvGrpSpPr>
          <p:cNvPr id="4" name="Group 11"/>
          <p:cNvGrpSpPr/>
          <p:nvPr/>
        </p:nvGrpSpPr>
        <p:grpSpPr>
          <a:xfrm>
            <a:off x="6675652" y="3618764"/>
            <a:ext cx="1873964" cy="972000"/>
            <a:chOff x="1723441" y="109517"/>
            <a:chExt cx="4178219" cy="1520818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3" name="Round Same Side Corner Rectangle 12"/>
            <p:cNvSpPr/>
            <p:nvPr/>
          </p:nvSpPr>
          <p:spPr>
            <a:xfrm rot="5400000">
              <a:off x="3052142" y="-1219184"/>
              <a:ext cx="1520818" cy="417821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ound Same Side Corner Rectangle 4"/>
            <p:cNvSpPr/>
            <p:nvPr/>
          </p:nvSpPr>
          <p:spPr>
            <a:xfrm>
              <a:off x="1723441" y="183757"/>
              <a:ext cx="4103980" cy="137233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000" tIns="36000" rIns="36000" bIns="36000" numCol="1" spcCol="1270" anchor="ctr" anchorCtr="0">
              <a:noAutofit/>
            </a:bodyPr>
            <a:lstStyle/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GB" sz="1400" dirty="0" smtClean="0">
                  <a:solidFill>
                    <a:schemeClr val="tx1"/>
                  </a:solidFill>
                </a:rPr>
                <a:t>Publish           - Dec 15</a:t>
              </a:r>
            </a:p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GB" sz="1400" kern="1200" dirty="0" smtClean="0">
                  <a:solidFill>
                    <a:schemeClr val="tx1"/>
                  </a:solidFill>
                </a:rPr>
                <a:t>Decision	      - May 16</a:t>
              </a:r>
              <a:endParaRPr lang="en-GB" sz="1400" kern="1200" dirty="0" smtClean="0"/>
            </a:p>
          </p:txBody>
        </p:sp>
      </p:grpSp>
      <p:grpSp>
        <p:nvGrpSpPr>
          <p:cNvPr id="5" name="Group 14"/>
          <p:cNvGrpSpPr/>
          <p:nvPr/>
        </p:nvGrpSpPr>
        <p:grpSpPr>
          <a:xfrm>
            <a:off x="6677408" y="4836044"/>
            <a:ext cx="1873964" cy="1080016"/>
            <a:chOff x="1723441" y="109517"/>
            <a:chExt cx="4178219" cy="1520818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6" name="Round Same Side Corner Rectangle 15"/>
            <p:cNvSpPr/>
            <p:nvPr/>
          </p:nvSpPr>
          <p:spPr>
            <a:xfrm rot="5400000">
              <a:off x="3052142" y="-1219184"/>
              <a:ext cx="1520818" cy="417821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ound Same Side Corner Rectangle 4"/>
            <p:cNvSpPr/>
            <p:nvPr/>
          </p:nvSpPr>
          <p:spPr>
            <a:xfrm>
              <a:off x="1723441" y="183757"/>
              <a:ext cx="4103980" cy="137233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000" tIns="36000" rIns="36000" bIns="36000" numCol="1" spcCol="1270" anchor="ctr" anchorCtr="0">
              <a:noAutofit/>
            </a:bodyPr>
            <a:lstStyle/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GB" sz="1400" dirty="0" smtClean="0">
                  <a:solidFill>
                    <a:schemeClr val="tx1"/>
                  </a:solidFill>
                </a:rPr>
                <a:t>Publish          - Mar 16</a:t>
              </a:r>
            </a:p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GB" sz="1400" kern="1200" dirty="0" smtClean="0">
                  <a:solidFill>
                    <a:schemeClr val="tx1"/>
                  </a:solidFill>
                </a:rPr>
                <a:t>Decision	     - Jul 16</a:t>
              </a:r>
              <a:endParaRPr lang="en-GB" sz="1400" kern="1200" dirty="0" smtClean="0"/>
            </a:p>
          </p:txBody>
        </p:sp>
      </p:grpSp>
      <p:cxnSp>
        <p:nvCxnSpPr>
          <p:cNvPr id="18" name="Straight Connector 17"/>
          <p:cNvCxnSpPr/>
          <p:nvPr/>
        </p:nvCxnSpPr>
        <p:spPr>
          <a:xfrm>
            <a:off x="6607156" y="2008300"/>
            <a:ext cx="0" cy="1243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607156" y="4888620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607156" y="3611908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DA4BA409-4A83-438A-BC90-82D2EDACBA27}" type="slidenum">
              <a:rPr lang="en-GB" smtClean="0"/>
              <a:pPr lvl="0"/>
              <a:t>3</a:t>
            </a:fld>
            <a:endParaRPr lang="en-GB" dirty="0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67544" y="5762408"/>
            <a:ext cx="8085584" cy="119498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en-GB" sz="2800" dirty="0" smtClean="0"/>
          </a:p>
          <a:p>
            <a:pPr>
              <a:buFont typeface="Wingdings" pitchFamily="2" charset="2"/>
              <a:buChar char="§"/>
            </a:pPr>
            <a:r>
              <a:rPr lang="en-GB" sz="2400" dirty="0" smtClean="0"/>
              <a:t>First CRM auction date scheduled for </a:t>
            </a:r>
            <a:r>
              <a:rPr lang="en-GB" sz="2400" b="1" dirty="0" smtClean="0"/>
              <a:t>June 2017</a:t>
            </a:r>
            <a:endParaRPr lang="en-GB" sz="2400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endParaRPr lang="en-GB" sz="1800" dirty="0" smtClean="0">
              <a:solidFill>
                <a:schemeClr val="tx1"/>
              </a:solidFill>
              <a:latin typeface="+mn-lt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>
                <a:solidFill>
                  <a:srgbClr val="00A1B1"/>
                </a:solidFill>
                <a:latin typeface="+mn-lt"/>
                <a:cs typeface="Arial"/>
              </a:rPr>
              <a:t>Further Work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DA4BA409-4A83-438A-BC90-82D2EDACBA27}" type="slidenum">
              <a:rPr lang="en-GB" smtClean="0"/>
              <a:pPr lvl="0"/>
              <a:t>4</a:t>
            </a:fld>
            <a:endParaRPr lang="en-GB" dirty="0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24590" y="1443463"/>
            <a:ext cx="8085584" cy="165618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GB" sz="2800" dirty="0" smtClean="0"/>
              <a:t>Capacity Market Code – development process</a:t>
            </a:r>
          </a:p>
          <a:p>
            <a:pPr lvl="1">
              <a:buFont typeface="Wingdings" pitchFamily="2" charset="2"/>
              <a:buChar char="§"/>
            </a:pPr>
            <a:r>
              <a:rPr lang="en-GB" sz="2000" dirty="0" smtClean="0"/>
              <a:t>Detailed draft Heads of Terms with CRM 3 Decision</a:t>
            </a:r>
          </a:p>
          <a:p>
            <a:pPr lvl="1">
              <a:buFont typeface="Wingdings" pitchFamily="2" charset="2"/>
              <a:buChar char="§"/>
            </a:pPr>
            <a:r>
              <a:rPr lang="en-GB" sz="2000" dirty="0" smtClean="0"/>
              <a:t>Rules Working Group consultative process</a:t>
            </a:r>
          </a:p>
          <a:p>
            <a:pPr lvl="1">
              <a:buFont typeface="Wingdings" pitchFamily="2" charset="2"/>
              <a:buChar char="§"/>
            </a:pPr>
            <a:r>
              <a:rPr lang="en-GB" sz="2000" dirty="0" smtClean="0"/>
              <a:t>Subsequent RA consultation and decision</a:t>
            </a:r>
          </a:p>
          <a:p>
            <a:pPr>
              <a:buFont typeface="Wingdings" pitchFamily="2" charset="2"/>
              <a:buChar char="§"/>
            </a:pPr>
            <a:r>
              <a:rPr lang="en-GB" sz="2800" dirty="0" smtClean="0"/>
              <a:t>De rating and Capacity Requirement consultation</a:t>
            </a:r>
          </a:p>
          <a:p>
            <a:pPr lvl="1">
              <a:buFont typeface="Wingdings" pitchFamily="2" charset="2"/>
              <a:buChar char="§"/>
            </a:pPr>
            <a:r>
              <a:rPr lang="en-GB" sz="2000" dirty="0" smtClean="0"/>
              <a:t>Planned 8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July</a:t>
            </a:r>
          </a:p>
          <a:p>
            <a:pPr lvl="1">
              <a:buFont typeface="Wingdings" pitchFamily="2" charset="2"/>
              <a:buChar char="§"/>
            </a:pPr>
            <a:r>
              <a:rPr lang="en-GB" sz="2000" dirty="0" smtClean="0"/>
              <a:t>Rescheduled for August</a:t>
            </a:r>
          </a:p>
          <a:p>
            <a:pPr>
              <a:buFont typeface="Wingdings" pitchFamily="2" charset="2"/>
              <a:buChar char="§"/>
            </a:pPr>
            <a:r>
              <a:rPr lang="en-GB" sz="2800" dirty="0" smtClean="0"/>
              <a:t>Parameters consultation</a:t>
            </a:r>
          </a:p>
          <a:p>
            <a:pPr lvl="1">
              <a:buFont typeface="Wingdings" pitchFamily="2" charset="2"/>
              <a:buChar char="§"/>
            </a:pPr>
            <a:r>
              <a:rPr lang="en-GB" sz="2000" dirty="0" smtClean="0"/>
              <a:t>Ongoing scoping work</a:t>
            </a:r>
          </a:p>
          <a:p>
            <a:pPr lvl="1">
              <a:buFont typeface="Wingdings" pitchFamily="2" charset="2"/>
              <a:buChar char="§"/>
            </a:pPr>
            <a:r>
              <a:rPr lang="en-GB" sz="2000" dirty="0" smtClean="0"/>
              <a:t>Consultation September</a:t>
            </a:r>
          </a:p>
          <a:p>
            <a:pPr>
              <a:buFont typeface="Wingdings" pitchFamily="2" charset="2"/>
              <a:buChar char="§"/>
            </a:pPr>
            <a:r>
              <a:rPr lang="en-GB" sz="2800" dirty="0" smtClean="0"/>
              <a:t>Managing exit during transition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endParaRPr lang="en-GB" sz="2000" dirty="0" smtClean="0">
              <a:solidFill>
                <a:schemeClr val="tx1"/>
              </a:solidFill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799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>
                <a:solidFill>
                  <a:srgbClr val="00A1B1"/>
                </a:solidFill>
                <a:latin typeface="+mn-lt"/>
                <a:cs typeface="Arial"/>
              </a:rPr>
              <a:t>Managing Exit During Transition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DA4BA409-4A83-438A-BC90-82D2EDACBA27}" type="slidenum">
              <a:rPr lang="en-GB" smtClean="0"/>
              <a:pPr lvl="0"/>
              <a:t>5</a:t>
            </a:fld>
            <a:endParaRPr lang="en-GB" dirty="0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179512" y="1443463"/>
            <a:ext cx="8712968" cy="165618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GB" sz="2800" dirty="0" smtClean="0"/>
              <a:t>Background</a:t>
            </a:r>
            <a:r>
              <a:rPr lang="en-GB" sz="2800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GB" sz="2400" dirty="0"/>
              <a:t>Single capacity and energy zone</a:t>
            </a:r>
          </a:p>
          <a:p>
            <a:pPr lvl="1">
              <a:buFont typeface="Wingdings" pitchFamily="2" charset="2"/>
              <a:buChar char="§"/>
            </a:pPr>
            <a:r>
              <a:rPr lang="en-GB" sz="2400" dirty="0"/>
              <a:t>In near term there will likely be more existing de rating capacity on the system than will be procured through the </a:t>
            </a:r>
            <a:r>
              <a:rPr lang="en-GB" sz="2400" dirty="0" smtClean="0"/>
              <a:t>auction</a:t>
            </a:r>
          </a:p>
          <a:p>
            <a:pPr>
              <a:buFont typeface="Wingdings" pitchFamily="2" charset="2"/>
              <a:buChar char="§"/>
            </a:pPr>
            <a:r>
              <a:rPr lang="en-GB" sz="2800" dirty="0" smtClean="0"/>
              <a:t>At </a:t>
            </a:r>
            <a:r>
              <a:rPr lang="en-GB" sz="2800" dirty="0"/>
              <a:t>least initially there are significant transmission constraints:</a:t>
            </a:r>
          </a:p>
          <a:p>
            <a:pPr lvl="1">
              <a:buFont typeface="Wingdings" pitchFamily="2" charset="2"/>
              <a:buChar char="§"/>
            </a:pPr>
            <a:r>
              <a:rPr lang="en-GB" sz="2400" dirty="0"/>
              <a:t>N/S interconnector</a:t>
            </a:r>
          </a:p>
          <a:p>
            <a:pPr lvl="1">
              <a:buFont typeface="Wingdings" pitchFamily="2" charset="2"/>
              <a:buChar char="§"/>
            </a:pPr>
            <a:r>
              <a:rPr lang="en-GB" sz="2400" dirty="0"/>
              <a:t>Other capacity </a:t>
            </a:r>
            <a:r>
              <a:rPr lang="en-GB" sz="2400" dirty="0" smtClean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2800" dirty="0" smtClean="0"/>
              <a:t>Some </a:t>
            </a:r>
            <a:r>
              <a:rPr lang="en-GB" sz="2800" dirty="0"/>
              <a:t>auction losers could be in the wrong location, impacting on local security of supply</a:t>
            </a:r>
          </a:p>
          <a:p>
            <a:pPr marL="0" indent="0">
              <a:buNone/>
            </a:pPr>
            <a:endParaRPr lang="en-GB" sz="2000" dirty="0" smtClean="0">
              <a:solidFill>
                <a:schemeClr val="tx1"/>
              </a:solidFill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4661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>
                <a:solidFill>
                  <a:srgbClr val="00A1B1"/>
                </a:solidFill>
                <a:latin typeface="+mn-lt"/>
                <a:cs typeface="Arial"/>
              </a:rPr>
              <a:t>Managing Exit During Transition II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DA4BA409-4A83-438A-BC90-82D2EDACBA27}" type="slidenum">
              <a:rPr lang="en-GB" smtClean="0"/>
              <a:pPr lvl="0"/>
              <a:t>6</a:t>
            </a:fld>
            <a:endParaRPr lang="en-GB" dirty="0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179512" y="1443463"/>
            <a:ext cx="8712968" cy="165618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GB" dirty="0" smtClean="0"/>
              <a:t>Range of options under consideration</a:t>
            </a:r>
          </a:p>
          <a:p>
            <a:pPr>
              <a:buFont typeface="Wingdings" pitchFamily="2" charset="2"/>
              <a:buChar char="§"/>
            </a:pPr>
            <a:endParaRPr lang="en-GB" sz="1000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Impact on CRM Decision 3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 smtClean="0"/>
              <a:t>Potential impact on a few decisions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 smtClean="0"/>
              <a:t>Issues discussed in this context </a:t>
            </a:r>
          </a:p>
          <a:p>
            <a:pPr lvl="1">
              <a:buFont typeface="Wingdings" pitchFamily="2" charset="2"/>
              <a:buChar char="§"/>
            </a:pPr>
            <a:endParaRPr lang="en-GB" sz="1000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Process:</a:t>
            </a:r>
            <a:endParaRPr lang="en-GB" dirty="0"/>
          </a:p>
          <a:p>
            <a:pPr lvl="1">
              <a:buFont typeface="Wingdings" pitchFamily="2" charset="2"/>
              <a:buChar char="§"/>
            </a:pPr>
            <a:r>
              <a:rPr lang="en-GB" dirty="0" smtClean="0"/>
              <a:t>Supplemental consultation in August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 smtClean="0"/>
              <a:t>May require parallel rules and policy development (to a limited extent)</a:t>
            </a:r>
          </a:p>
          <a:p>
            <a:pPr marL="0" indent="0">
              <a:buNone/>
            </a:pPr>
            <a:endParaRPr lang="en-GB" sz="2400" dirty="0" smtClean="0">
              <a:solidFill>
                <a:schemeClr val="tx1"/>
              </a:solidFill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347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70000"/>
              </a:lnSpc>
              <a:spcBef>
                <a:spcPts val="1000"/>
              </a:spcBef>
              <a:buSzPct val="100000"/>
            </a:pPr>
            <a:r>
              <a:rPr lang="en-GB" sz="3600" b="1" dirty="0" smtClean="0">
                <a:solidFill>
                  <a:srgbClr val="00A1B1"/>
                </a:solidFill>
                <a:latin typeface="+mn-lt"/>
                <a:cs typeface="Arial"/>
              </a:rPr>
              <a:t>Project Update</a:t>
            </a:r>
            <a:endParaRPr lang="en-GB" sz="3600" b="1" dirty="0">
              <a:solidFill>
                <a:srgbClr val="00A1B1"/>
              </a:solidFill>
              <a:latin typeface="+mn-lt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59"/>
          </a:xfrm>
        </p:spPr>
        <p:txBody>
          <a:bodyPr/>
          <a:lstStyle/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  <a:latin typeface="+mn-lt"/>
                <a:cs typeface="Arial"/>
              </a:rPr>
              <a:t>State Aid Update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  <a:latin typeface="+mn-lt"/>
                <a:cs typeface="Arial"/>
              </a:rPr>
              <a:t>Meeting 9</a:t>
            </a:r>
            <a:r>
              <a:rPr lang="en-GB" baseline="30000" dirty="0" smtClean="0">
                <a:solidFill>
                  <a:schemeClr val="tx1"/>
                </a:solidFill>
                <a:latin typeface="+mn-lt"/>
                <a:cs typeface="Arial"/>
              </a:rPr>
              <a:t>th</a:t>
            </a:r>
            <a:r>
              <a:rPr lang="en-GB" dirty="0" smtClean="0">
                <a:solidFill>
                  <a:schemeClr val="tx1"/>
                </a:solidFill>
                <a:latin typeface="+mn-lt"/>
                <a:cs typeface="Arial"/>
              </a:rPr>
              <a:t> June</a:t>
            </a: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en-GB" dirty="0">
                <a:solidFill>
                  <a:schemeClr val="tx1"/>
                </a:solidFill>
                <a:latin typeface="+mn-lt"/>
                <a:cs typeface="Arial"/>
              </a:rPr>
              <a:t>Consultation 3 closed on 27th April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r>
              <a:rPr lang="en-GB" dirty="0">
                <a:solidFill>
                  <a:schemeClr val="tx1"/>
                </a:solidFill>
                <a:latin typeface="+mn-lt"/>
                <a:cs typeface="Arial"/>
              </a:rPr>
              <a:t>27 </a:t>
            </a:r>
            <a:r>
              <a:rPr lang="en-GB" dirty="0" smtClean="0">
                <a:solidFill>
                  <a:schemeClr val="tx1"/>
                </a:solidFill>
                <a:latin typeface="+mn-lt"/>
                <a:cs typeface="Arial"/>
              </a:rPr>
              <a:t>responses</a:t>
            </a: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  <a:cs typeface="Arial"/>
              </a:rPr>
              <a:t>Workshop overview: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  <a:cs typeface="Arial"/>
              </a:rPr>
              <a:t>Present </a:t>
            </a:r>
            <a:r>
              <a:rPr lang="en-GB" dirty="0">
                <a:solidFill>
                  <a:schemeClr val="tx1"/>
                </a:solidFill>
                <a:cs typeface="Arial"/>
              </a:rPr>
              <a:t>SEMC ‘minded to’ positions on </a:t>
            </a:r>
            <a:r>
              <a:rPr lang="en-GB" dirty="0" smtClean="0">
                <a:solidFill>
                  <a:schemeClr val="tx1"/>
                </a:solidFill>
                <a:cs typeface="Arial"/>
              </a:rPr>
              <a:t>key items </a:t>
            </a:r>
            <a:r>
              <a:rPr lang="en-GB" dirty="0">
                <a:solidFill>
                  <a:schemeClr val="tx1"/>
                </a:solidFill>
                <a:cs typeface="Arial"/>
              </a:rPr>
              <a:t>of Consultation </a:t>
            </a:r>
            <a:r>
              <a:rPr lang="en-GB" dirty="0" smtClean="0">
                <a:solidFill>
                  <a:schemeClr val="tx1"/>
                </a:solidFill>
                <a:cs typeface="Arial"/>
              </a:rPr>
              <a:t>3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r>
              <a:rPr lang="en-GB" dirty="0">
                <a:solidFill>
                  <a:schemeClr val="tx1"/>
                </a:solidFill>
                <a:cs typeface="Arial"/>
              </a:rPr>
              <a:t>Opportunity for discussion and </a:t>
            </a:r>
            <a:r>
              <a:rPr lang="en-GB" dirty="0" smtClean="0">
                <a:solidFill>
                  <a:schemeClr val="tx1"/>
                </a:solidFill>
                <a:cs typeface="Arial"/>
              </a:rPr>
              <a:t>feedback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r>
              <a:rPr lang="en-GB" dirty="0">
                <a:solidFill>
                  <a:schemeClr val="tx1"/>
                </a:solidFill>
                <a:cs typeface="Arial"/>
              </a:rPr>
              <a:t>Notes from today’s session will be taken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endParaRPr lang="en-GB" dirty="0">
              <a:solidFill>
                <a:schemeClr val="tx1"/>
              </a:solidFill>
              <a:cs typeface="Arial"/>
            </a:endParaRP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endParaRPr lang="en-GB" dirty="0">
              <a:solidFill>
                <a:schemeClr val="tx1"/>
              </a:solidFill>
              <a:cs typeface="Arial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endParaRPr lang="en-GB" dirty="0">
              <a:solidFill>
                <a:schemeClr val="tx1"/>
              </a:solidFill>
              <a:latin typeface="+mn-lt"/>
              <a:cs typeface="Arial"/>
            </a:endParaRP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endParaRPr lang="en-GB" dirty="0" smtClean="0">
              <a:solidFill>
                <a:schemeClr val="tx1"/>
              </a:solidFill>
              <a:latin typeface="+mn-lt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32588" y="6502400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88BBFDD-FCCB-4248-BAAE-BBCD299C0AD8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70000"/>
              </a:lnSpc>
              <a:spcBef>
                <a:spcPts val="1000"/>
              </a:spcBef>
              <a:buSzPct val="100000"/>
            </a:pPr>
            <a:r>
              <a:rPr lang="en-GB" sz="3600" b="1" dirty="0" smtClean="0">
                <a:solidFill>
                  <a:srgbClr val="00A1B1"/>
                </a:solidFill>
                <a:latin typeface="+mn-lt"/>
                <a:cs typeface="Arial"/>
              </a:rPr>
              <a:t>Agenda</a:t>
            </a:r>
            <a:endParaRPr lang="en-GB" sz="3600" b="1" dirty="0">
              <a:solidFill>
                <a:srgbClr val="00A1B1"/>
              </a:solidFill>
              <a:latin typeface="+mn-lt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32588" y="6502400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88BBFDD-FCCB-4248-BAAE-BBCD299C0AD8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15616" y="1417640"/>
            <a:ext cx="7272808" cy="4873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anchor="t" anchorCtr="0" compatLnSpc="1"/>
          <a:lstStyle/>
          <a:p>
            <a:pPr marL="342900" indent="-342900" defTabSz="457200">
              <a:lnSpc>
                <a:spcPct val="120000"/>
              </a:lnSpc>
              <a:spcBef>
                <a:spcPts val="800"/>
              </a:spcBef>
              <a:buSzPct val="100000"/>
              <a:defRPr/>
            </a:pPr>
            <a:r>
              <a:rPr lang="en-GB" sz="2400" dirty="0" smtClean="0">
                <a:solidFill>
                  <a:schemeClr val="tx1"/>
                </a:solidFill>
                <a:cs typeface="Arial"/>
              </a:rPr>
              <a:t>2.00 </a:t>
            </a:r>
            <a:r>
              <a:rPr lang="en-GB" sz="2400" dirty="0">
                <a:solidFill>
                  <a:schemeClr val="tx1"/>
                </a:solidFill>
                <a:cs typeface="Arial"/>
              </a:rPr>
              <a:t>- 2.20pm	Welcome and Project </a:t>
            </a:r>
            <a:r>
              <a:rPr lang="en-GB" sz="2400" dirty="0" smtClean="0">
                <a:solidFill>
                  <a:schemeClr val="tx1"/>
                </a:solidFill>
                <a:cs typeface="Arial"/>
              </a:rPr>
              <a:t>Update </a:t>
            </a:r>
            <a:r>
              <a:rPr lang="en-GB" sz="2400" dirty="0">
                <a:solidFill>
                  <a:schemeClr val="tx1"/>
                </a:solidFill>
                <a:cs typeface="Arial"/>
              </a:rPr>
              <a:t>	</a:t>
            </a:r>
            <a:endParaRPr lang="en-GB" sz="2400" dirty="0" smtClean="0">
              <a:solidFill>
                <a:schemeClr val="tx1"/>
              </a:solidFill>
              <a:cs typeface="Arial"/>
            </a:endParaRPr>
          </a:p>
          <a:p>
            <a:pPr marL="342900" indent="-342900" defTabSz="457200">
              <a:lnSpc>
                <a:spcPct val="120000"/>
              </a:lnSpc>
              <a:spcBef>
                <a:spcPts val="800"/>
              </a:spcBef>
              <a:buSzPct val="100000"/>
              <a:defRPr/>
            </a:pPr>
            <a:endParaRPr lang="en-GB" sz="1050" dirty="0">
              <a:solidFill>
                <a:schemeClr val="tx1"/>
              </a:solidFill>
              <a:cs typeface="Arial"/>
            </a:endParaRPr>
          </a:p>
          <a:p>
            <a:pPr marL="342900" indent="-342900" defTabSz="457200">
              <a:lnSpc>
                <a:spcPct val="120000"/>
              </a:lnSpc>
              <a:spcBef>
                <a:spcPts val="800"/>
              </a:spcBef>
              <a:buSzPct val="100000"/>
              <a:defRPr/>
            </a:pPr>
            <a:r>
              <a:rPr lang="en-GB" sz="2400" dirty="0" smtClean="0">
                <a:solidFill>
                  <a:schemeClr val="tx1"/>
                </a:solidFill>
                <a:cs typeface="Arial"/>
              </a:rPr>
              <a:t>2.20 </a:t>
            </a:r>
            <a:r>
              <a:rPr lang="en-GB" sz="2400" dirty="0">
                <a:solidFill>
                  <a:schemeClr val="tx1"/>
                </a:solidFill>
                <a:cs typeface="Arial"/>
              </a:rPr>
              <a:t>- </a:t>
            </a:r>
            <a:r>
              <a:rPr lang="en-GB" sz="2400" dirty="0" smtClean="0">
                <a:solidFill>
                  <a:schemeClr val="tx1"/>
                </a:solidFill>
                <a:cs typeface="Arial"/>
              </a:rPr>
              <a:t>3.30pm</a:t>
            </a:r>
            <a:r>
              <a:rPr lang="en-GB" sz="2400" dirty="0">
                <a:solidFill>
                  <a:schemeClr val="tx1"/>
                </a:solidFill>
                <a:cs typeface="Arial"/>
              </a:rPr>
              <a:t>	Auction Design Framework	</a:t>
            </a:r>
            <a:r>
              <a:rPr lang="en-GB" sz="2400" dirty="0" smtClean="0">
                <a:solidFill>
                  <a:schemeClr val="tx1"/>
                </a:solidFill>
                <a:cs typeface="Arial"/>
              </a:rPr>
              <a:t>					</a:t>
            </a:r>
            <a:r>
              <a:rPr lang="en-GB" sz="2400" dirty="0">
                <a:solidFill>
                  <a:schemeClr val="tx1"/>
                </a:solidFill>
                <a:cs typeface="Arial"/>
              </a:rPr>
              <a:t>	</a:t>
            </a:r>
            <a:r>
              <a:rPr lang="en-GB" sz="2400" dirty="0" smtClean="0">
                <a:solidFill>
                  <a:schemeClr val="tx1"/>
                </a:solidFill>
                <a:cs typeface="Arial"/>
              </a:rPr>
              <a:t>	Market </a:t>
            </a:r>
            <a:r>
              <a:rPr lang="en-GB" sz="2400" dirty="0">
                <a:solidFill>
                  <a:schemeClr val="tx1"/>
                </a:solidFill>
                <a:cs typeface="Arial"/>
              </a:rPr>
              <a:t>Power Mitigation	</a:t>
            </a:r>
          </a:p>
          <a:p>
            <a:pPr marL="342900" indent="-342900" defTabSz="457200">
              <a:lnSpc>
                <a:spcPct val="120000"/>
              </a:lnSpc>
              <a:spcBef>
                <a:spcPts val="800"/>
              </a:spcBef>
              <a:buSzPct val="100000"/>
              <a:defRPr/>
            </a:pPr>
            <a:r>
              <a:rPr lang="en-GB" sz="2400" dirty="0" smtClean="0">
                <a:solidFill>
                  <a:schemeClr val="tx1"/>
                </a:solidFill>
                <a:cs typeface="Arial"/>
              </a:rPr>
              <a:t>				</a:t>
            </a:r>
            <a:r>
              <a:rPr lang="en-GB" sz="2400" dirty="0">
                <a:solidFill>
                  <a:schemeClr val="tx1"/>
                </a:solidFill>
                <a:cs typeface="Arial"/>
              </a:rPr>
              <a:t>	Auction Design</a:t>
            </a:r>
          </a:p>
          <a:p>
            <a:pPr marL="342900" indent="-342900" defTabSz="457200">
              <a:lnSpc>
                <a:spcPct val="120000"/>
              </a:lnSpc>
              <a:spcBef>
                <a:spcPts val="800"/>
              </a:spcBef>
              <a:buSzPct val="100000"/>
              <a:defRPr/>
            </a:pPr>
            <a:r>
              <a:rPr lang="en-GB" sz="2400" dirty="0" smtClean="0">
                <a:solidFill>
                  <a:schemeClr val="tx1"/>
                </a:solidFill>
                <a:cs typeface="Arial"/>
              </a:rPr>
              <a:t>					Questions  </a:t>
            </a:r>
            <a:r>
              <a:rPr lang="en-GB" sz="2400" dirty="0">
                <a:solidFill>
                  <a:schemeClr val="tx1"/>
                </a:solidFill>
                <a:cs typeface="Arial"/>
              </a:rPr>
              <a:t>	</a:t>
            </a:r>
          </a:p>
          <a:p>
            <a:pPr marL="342900" indent="-342900" defTabSz="457200">
              <a:lnSpc>
                <a:spcPct val="120000"/>
              </a:lnSpc>
              <a:spcBef>
                <a:spcPts val="800"/>
              </a:spcBef>
              <a:buSzPct val="100000"/>
              <a:defRPr/>
            </a:pPr>
            <a:r>
              <a:rPr lang="en-GB" sz="2400" dirty="0">
                <a:solidFill>
                  <a:schemeClr val="tx1"/>
                </a:solidFill>
                <a:cs typeface="Arial"/>
              </a:rPr>
              <a:t>3.30 - </a:t>
            </a:r>
            <a:r>
              <a:rPr lang="en-GB" sz="2400" dirty="0" smtClean="0">
                <a:solidFill>
                  <a:schemeClr val="tx1"/>
                </a:solidFill>
                <a:cs typeface="Arial"/>
              </a:rPr>
              <a:t>4.00pm</a:t>
            </a:r>
            <a:r>
              <a:rPr lang="en-GB" sz="2400" dirty="0">
                <a:solidFill>
                  <a:schemeClr val="tx1"/>
                </a:solidFill>
                <a:cs typeface="Arial"/>
              </a:rPr>
              <a:t>	Governance and Socialisation</a:t>
            </a:r>
          </a:p>
          <a:p>
            <a:pPr marL="342900" indent="-342900" defTabSz="457200">
              <a:lnSpc>
                <a:spcPct val="120000"/>
              </a:lnSpc>
              <a:spcBef>
                <a:spcPts val="800"/>
              </a:spcBef>
              <a:buSzPct val="100000"/>
              <a:defRPr/>
            </a:pPr>
            <a:r>
              <a:rPr lang="en-GB" sz="2400" dirty="0" smtClean="0">
                <a:solidFill>
                  <a:schemeClr val="tx1"/>
                </a:solidFill>
                <a:cs typeface="Arial"/>
              </a:rPr>
              <a:t>					Questions</a:t>
            </a:r>
            <a:r>
              <a:rPr lang="en-GB" sz="2400" dirty="0">
                <a:solidFill>
                  <a:schemeClr val="tx1"/>
                </a:solidFill>
                <a:cs typeface="Arial"/>
              </a:rPr>
              <a:t>	</a:t>
            </a:r>
            <a:endParaRPr lang="en-GB" sz="2400" dirty="0" smtClean="0">
              <a:solidFill>
                <a:schemeClr val="tx1"/>
              </a:solidFill>
              <a:cs typeface="Arial"/>
            </a:endParaRPr>
          </a:p>
          <a:p>
            <a:pPr marL="342900" indent="-342900" defTabSz="457200">
              <a:lnSpc>
                <a:spcPct val="120000"/>
              </a:lnSpc>
              <a:spcBef>
                <a:spcPts val="800"/>
              </a:spcBef>
              <a:buSzPct val="100000"/>
              <a:defRPr/>
            </a:pPr>
            <a:r>
              <a:rPr lang="en-GB" sz="2400" dirty="0" smtClean="0">
                <a:solidFill>
                  <a:schemeClr val="tx1"/>
                </a:solidFill>
                <a:cs typeface="Arial"/>
              </a:rPr>
              <a:t>Close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2646</TotalTime>
  <Words>319</Words>
  <Application>Microsoft Office PowerPoint</Application>
  <PresentationFormat>On-screen Show (4:3)</PresentationFormat>
  <Paragraphs>108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PowerPoint Presentation</vt:lpstr>
      <vt:lpstr>Presentation Overview</vt:lpstr>
      <vt:lpstr>Project Overview</vt:lpstr>
      <vt:lpstr>Further Work</vt:lpstr>
      <vt:lpstr>Managing Exit During Transition</vt:lpstr>
      <vt:lpstr>Managing Exit During Transition II</vt:lpstr>
      <vt:lpstr>Project Update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Title</dc:title>
  <dc:creator>C</dc:creator>
  <cp:lastModifiedBy>Colin Broomfield</cp:lastModifiedBy>
  <cp:revision>286</cp:revision>
  <cp:lastPrinted>2015-03-09T09:32:35Z</cp:lastPrinted>
  <dcterms:created xsi:type="dcterms:W3CDTF">2013-07-19T08:14:11Z</dcterms:created>
  <dcterms:modified xsi:type="dcterms:W3CDTF">2016-06-21T09:40:06Z</dcterms:modified>
</cp:coreProperties>
</file>