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2"/>
  </p:notesMasterIdLst>
  <p:handoutMasterIdLst>
    <p:handoutMasterId r:id="rId33"/>
  </p:handoutMasterIdLst>
  <p:sldIdLst>
    <p:sldId id="314" r:id="rId4"/>
    <p:sldId id="430" r:id="rId5"/>
    <p:sldId id="431" r:id="rId6"/>
    <p:sldId id="411" r:id="rId7"/>
    <p:sldId id="429" r:id="rId8"/>
    <p:sldId id="410" r:id="rId9"/>
    <p:sldId id="414" r:id="rId10"/>
    <p:sldId id="415" r:id="rId11"/>
    <p:sldId id="421" r:id="rId12"/>
    <p:sldId id="432" r:id="rId13"/>
    <p:sldId id="422" r:id="rId14"/>
    <p:sldId id="423" r:id="rId15"/>
    <p:sldId id="424" r:id="rId16"/>
    <p:sldId id="433" r:id="rId17"/>
    <p:sldId id="435" r:id="rId18"/>
    <p:sldId id="434" r:id="rId19"/>
    <p:sldId id="436" r:id="rId20"/>
    <p:sldId id="437" r:id="rId21"/>
    <p:sldId id="440" r:id="rId22"/>
    <p:sldId id="441" r:id="rId23"/>
    <p:sldId id="442" r:id="rId24"/>
    <p:sldId id="439" r:id="rId25"/>
    <p:sldId id="443" r:id="rId26"/>
    <p:sldId id="445" r:id="rId27"/>
    <p:sldId id="444" r:id="rId28"/>
    <p:sldId id="447" r:id="rId29"/>
    <p:sldId id="446" r:id="rId30"/>
    <p:sldId id="448" r:id="rId3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A6B9D0"/>
    <a:srgbClr val="89A2C1"/>
    <a:srgbClr val="729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774" autoAdjust="0"/>
  </p:normalViewPr>
  <p:slideViewPr>
    <p:cSldViewPr>
      <p:cViewPr varScale="1">
        <p:scale>
          <a:sx n="60" d="100"/>
          <a:sy n="60" d="100"/>
        </p:scale>
        <p:origin x="14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E7BA60-23F2-4AD2-86F8-D241F0C3D1C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32A80DDA-8C6B-4BE6-83D6-D85196A3C8E1}">
      <dgm:prSet phldrT="[Text]"/>
      <dgm:spPr/>
      <dgm:t>
        <a:bodyPr/>
        <a:lstStyle/>
        <a:p>
          <a:r>
            <a:rPr lang="en-IE"/>
            <a:t>1.</a:t>
          </a:r>
        </a:p>
      </dgm:t>
    </dgm:pt>
    <dgm:pt modelId="{6553DC9B-2F01-4E4B-8D88-BE4C602712C1}" type="parTrans" cxnId="{64678392-8951-49BC-A645-6156EA9012EF}">
      <dgm:prSet/>
      <dgm:spPr/>
      <dgm:t>
        <a:bodyPr/>
        <a:lstStyle/>
        <a:p>
          <a:endParaRPr lang="en-IE"/>
        </a:p>
      </dgm:t>
    </dgm:pt>
    <dgm:pt modelId="{1D6B93B9-78B2-4DBC-99B4-56C9ACDF4A14}" type="sibTrans" cxnId="{64678392-8951-49BC-A645-6156EA9012EF}">
      <dgm:prSet/>
      <dgm:spPr/>
      <dgm:t>
        <a:bodyPr/>
        <a:lstStyle/>
        <a:p>
          <a:endParaRPr lang="en-IE"/>
        </a:p>
      </dgm:t>
    </dgm:pt>
    <dgm:pt modelId="{53281881-F2AA-4F36-8B4A-95977CAB9FFC}">
      <dgm:prSet phldrT="[Text]"/>
      <dgm:spPr/>
      <dgm:t>
        <a:bodyPr/>
        <a:lstStyle/>
        <a:p>
          <a:r>
            <a:rPr lang="en-IE"/>
            <a:t>2.</a:t>
          </a:r>
        </a:p>
      </dgm:t>
    </dgm:pt>
    <dgm:pt modelId="{E9AE0104-7A37-44A8-BDF3-6353A44F8E99}" type="parTrans" cxnId="{97496548-2502-4B7B-B140-BB2EDCB2BA31}">
      <dgm:prSet/>
      <dgm:spPr/>
      <dgm:t>
        <a:bodyPr/>
        <a:lstStyle/>
        <a:p>
          <a:endParaRPr lang="en-IE"/>
        </a:p>
      </dgm:t>
    </dgm:pt>
    <dgm:pt modelId="{2CECD2D6-C1BB-4971-AF07-6CFAC3AC48E7}" type="sibTrans" cxnId="{97496548-2502-4B7B-B140-BB2EDCB2BA31}">
      <dgm:prSet/>
      <dgm:spPr/>
      <dgm:t>
        <a:bodyPr/>
        <a:lstStyle/>
        <a:p>
          <a:endParaRPr lang="en-IE"/>
        </a:p>
      </dgm:t>
    </dgm:pt>
    <dgm:pt modelId="{9567D318-8D7B-4DCE-99F3-9ADC1B4F4EA6}">
      <dgm:prSet phldrT="[Text]"/>
      <dgm:spPr/>
      <dgm:t>
        <a:bodyPr/>
        <a:lstStyle/>
        <a:p>
          <a:r>
            <a:rPr lang="en-IE"/>
            <a:t>Workshop to discuss proposal and determine priority of implementation (if approved);</a:t>
          </a:r>
        </a:p>
      </dgm:t>
    </dgm:pt>
    <dgm:pt modelId="{02C31813-DC65-4D57-B48A-33B1E944EDD0}" type="parTrans" cxnId="{A029CC13-95C5-46D0-BB54-96C650A282DF}">
      <dgm:prSet/>
      <dgm:spPr/>
      <dgm:t>
        <a:bodyPr/>
        <a:lstStyle/>
        <a:p>
          <a:endParaRPr lang="en-IE"/>
        </a:p>
      </dgm:t>
    </dgm:pt>
    <dgm:pt modelId="{BF307BE0-4D31-4C4A-8000-16ACD6F13591}" type="sibTrans" cxnId="{A029CC13-95C5-46D0-BB54-96C650A282DF}">
      <dgm:prSet/>
      <dgm:spPr/>
      <dgm:t>
        <a:bodyPr/>
        <a:lstStyle/>
        <a:p>
          <a:endParaRPr lang="en-IE"/>
        </a:p>
      </dgm:t>
    </dgm:pt>
    <dgm:pt modelId="{4874C550-C5F4-4B70-A573-0591D811D23B}">
      <dgm:prSet phldrT="[Text]"/>
      <dgm:spPr/>
      <dgm:t>
        <a:bodyPr/>
        <a:lstStyle/>
        <a:p>
          <a:r>
            <a:rPr lang="en-IE"/>
            <a:t>3.</a:t>
          </a:r>
        </a:p>
      </dgm:t>
    </dgm:pt>
    <dgm:pt modelId="{86FF9DC5-E6EE-4760-A2D7-8492AC499C43}" type="parTrans" cxnId="{8988C874-5EDC-44E1-AF38-BBE896074B0A}">
      <dgm:prSet/>
      <dgm:spPr/>
      <dgm:t>
        <a:bodyPr/>
        <a:lstStyle/>
        <a:p>
          <a:endParaRPr lang="en-IE"/>
        </a:p>
      </dgm:t>
    </dgm:pt>
    <dgm:pt modelId="{49162328-ECD1-4AAF-92BB-674539111330}" type="sibTrans" cxnId="{8988C874-5EDC-44E1-AF38-BBE896074B0A}">
      <dgm:prSet/>
      <dgm:spPr/>
      <dgm:t>
        <a:bodyPr/>
        <a:lstStyle/>
        <a:p>
          <a:endParaRPr lang="en-IE"/>
        </a:p>
      </dgm:t>
    </dgm:pt>
    <dgm:pt modelId="{5646957F-91F8-45ED-A8EA-A291C833B425}">
      <dgm:prSet phldrT="[Text]"/>
      <dgm:spPr/>
      <dgm:t>
        <a:bodyPr/>
        <a:lstStyle/>
        <a:p>
          <a:r>
            <a:rPr lang="en-IE"/>
            <a:t>Impact Assessment (where appropriate);</a:t>
          </a:r>
        </a:p>
      </dgm:t>
    </dgm:pt>
    <dgm:pt modelId="{E02B3B23-FF98-45C7-8B7E-931241D35C40}" type="parTrans" cxnId="{2C85B047-CD3D-485B-87F3-C8CCD28AC615}">
      <dgm:prSet/>
      <dgm:spPr/>
      <dgm:t>
        <a:bodyPr/>
        <a:lstStyle/>
        <a:p>
          <a:endParaRPr lang="en-IE"/>
        </a:p>
      </dgm:t>
    </dgm:pt>
    <dgm:pt modelId="{42DB6024-4476-4FAF-A029-E3D0DD826EB4}" type="sibTrans" cxnId="{2C85B047-CD3D-485B-87F3-C8CCD28AC615}">
      <dgm:prSet/>
      <dgm:spPr/>
      <dgm:t>
        <a:bodyPr/>
        <a:lstStyle/>
        <a:p>
          <a:endParaRPr lang="en-IE"/>
        </a:p>
      </dgm:t>
    </dgm:pt>
    <dgm:pt modelId="{5F1996CF-2155-4821-AC0D-31CB35691293}">
      <dgm:prSet phldrT="[Text]"/>
      <dgm:spPr/>
      <dgm:t>
        <a:bodyPr/>
        <a:lstStyle/>
        <a:p>
          <a:r>
            <a:rPr lang="en-IE"/>
            <a:t>4.</a:t>
          </a:r>
        </a:p>
      </dgm:t>
    </dgm:pt>
    <dgm:pt modelId="{65BF8964-CFDB-46BE-B6B6-AEF7C0E2FFD4}" type="parTrans" cxnId="{A63CA099-454F-4EB0-9E2E-08A739A0D737}">
      <dgm:prSet/>
      <dgm:spPr/>
      <dgm:t>
        <a:bodyPr/>
        <a:lstStyle/>
        <a:p>
          <a:endParaRPr lang="en-IE"/>
        </a:p>
      </dgm:t>
    </dgm:pt>
    <dgm:pt modelId="{A8706052-29DA-4B90-8464-860FA3E91B83}" type="sibTrans" cxnId="{A63CA099-454F-4EB0-9E2E-08A739A0D737}">
      <dgm:prSet/>
      <dgm:spPr/>
      <dgm:t>
        <a:bodyPr/>
        <a:lstStyle/>
        <a:p>
          <a:endParaRPr lang="en-IE"/>
        </a:p>
      </dgm:t>
    </dgm:pt>
    <dgm:pt modelId="{1656EA87-560D-4A96-9F8C-1D1395B0EFE4}">
      <dgm:prSet phldrT="[Text]"/>
      <dgm:spPr/>
      <dgm:t>
        <a:bodyPr/>
        <a:lstStyle/>
        <a:p>
          <a:r>
            <a:rPr lang="en-IE"/>
            <a:t>5.</a:t>
          </a:r>
        </a:p>
      </dgm:t>
    </dgm:pt>
    <dgm:pt modelId="{5E2EFE28-B8E0-4499-8582-3ACA6FC186CB}" type="parTrans" cxnId="{3B30A054-38B2-48D4-99B2-895B45CC74E1}">
      <dgm:prSet/>
      <dgm:spPr/>
      <dgm:t>
        <a:bodyPr/>
        <a:lstStyle/>
        <a:p>
          <a:endParaRPr lang="en-IE"/>
        </a:p>
      </dgm:t>
    </dgm:pt>
    <dgm:pt modelId="{A9BA74E0-EED5-4941-94A4-CA734239BE15}" type="sibTrans" cxnId="{3B30A054-38B2-48D4-99B2-895B45CC74E1}">
      <dgm:prSet/>
      <dgm:spPr/>
      <dgm:t>
        <a:bodyPr/>
        <a:lstStyle/>
        <a:p>
          <a:endParaRPr lang="en-IE"/>
        </a:p>
      </dgm:t>
    </dgm:pt>
    <dgm:pt modelId="{44ED42C1-D450-4C91-AAA5-93454117F4F3}">
      <dgm:prSet phldrT="[Text]"/>
      <dgm:spPr/>
      <dgm:t>
        <a:bodyPr/>
        <a:lstStyle/>
        <a:p>
          <a:r>
            <a:rPr lang="en-IE"/>
            <a:t>6.</a:t>
          </a:r>
        </a:p>
      </dgm:t>
    </dgm:pt>
    <dgm:pt modelId="{503E2A51-CBF1-4C91-A8F6-4FFE9488C149}" type="parTrans" cxnId="{E4161D54-F9A9-4C97-8534-4215469005F7}">
      <dgm:prSet/>
      <dgm:spPr/>
      <dgm:t>
        <a:bodyPr/>
        <a:lstStyle/>
        <a:p>
          <a:endParaRPr lang="en-IE"/>
        </a:p>
      </dgm:t>
    </dgm:pt>
    <dgm:pt modelId="{88A185DD-BC08-44F9-8042-23553DE83676}" type="sibTrans" cxnId="{E4161D54-F9A9-4C97-8534-4215469005F7}">
      <dgm:prSet/>
      <dgm:spPr/>
      <dgm:t>
        <a:bodyPr/>
        <a:lstStyle/>
        <a:p>
          <a:endParaRPr lang="en-IE"/>
        </a:p>
      </dgm:t>
    </dgm:pt>
    <dgm:pt modelId="{DE107DE0-EC75-4519-A016-C7F265749673}">
      <dgm:prSet phldrT="[Text]"/>
      <dgm:spPr/>
      <dgm:t>
        <a:bodyPr/>
        <a:lstStyle/>
        <a:p>
          <a:r>
            <a:rPr lang="en-IE"/>
            <a:t>7. </a:t>
          </a:r>
        </a:p>
      </dgm:t>
    </dgm:pt>
    <dgm:pt modelId="{7679A2F8-28FA-4524-9342-8EF1B5A0085A}" type="parTrans" cxnId="{6ACFCB27-E868-40C3-92BC-6CA9EC1AB73A}">
      <dgm:prSet/>
      <dgm:spPr/>
      <dgm:t>
        <a:bodyPr/>
        <a:lstStyle/>
        <a:p>
          <a:endParaRPr lang="en-IE"/>
        </a:p>
      </dgm:t>
    </dgm:pt>
    <dgm:pt modelId="{84A44074-ADCB-4A05-AEAB-43284A353E1B}" type="sibTrans" cxnId="{6ACFCB27-E868-40C3-92BC-6CA9EC1AB73A}">
      <dgm:prSet/>
      <dgm:spPr/>
      <dgm:t>
        <a:bodyPr/>
        <a:lstStyle/>
        <a:p>
          <a:endParaRPr lang="en-IE"/>
        </a:p>
      </dgm:t>
    </dgm:pt>
    <dgm:pt modelId="{910781B4-CB03-4B95-8EAD-4A4A4F508FC7}">
      <dgm:prSet phldrT="[Text]"/>
      <dgm:spPr/>
      <dgm:t>
        <a:bodyPr/>
        <a:lstStyle/>
        <a:p>
          <a:r>
            <a:rPr lang="en-IE" dirty="0"/>
            <a:t>Submission of Modification Proposal within permitted time;</a:t>
          </a:r>
        </a:p>
      </dgm:t>
    </dgm:pt>
    <dgm:pt modelId="{43FF24FE-18F5-49D8-82B9-1A3D465CE17D}" type="sibTrans" cxnId="{64EA1488-5E16-45D7-B250-D76D1215140E}">
      <dgm:prSet/>
      <dgm:spPr/>
      <dgm:t>
        <a:bodyPr/>
        <a:lstStyle/>
        <a:p>
          <a:endParaRPr lang="en-IE"/>
        </a:p>
      </dgm:t>
    </dgm:pt>
    <dgm:pt modelId="{E66C6E42-F766-4ADE-BD50-1ABD01F04478}" type="parTrans" cxnId="{64EA1488-5E16-45D7-B250-D76D1215140E}">
      <dgm:prSet/>
      <dgm:spPr/>
      <dgm:t>
        <a:bodyPr/>
        <a:lstStyle/>
        <a:p>
          <a:endParaRPr lang="en-IE"/>
        </a:p>
      </dgm:t>
    </dgm:pt>
    <dgm:pt modelId="{2CB5E40C-29D6-4AFD-9E64-184DD2403337}">
      <dgm:prSet/>
      <dgm:spPr/>
      <dgm:t>
        <a:bodyPr/>
        <a:lstStyle/>
        <a:p>
          <a:r>
            <a:rPr lang="en-IE"/>
            <a:t>Finalisation of legal drafting of Modification Proposal;</a:t>
          </a:r>
        </a:p>
      </dgm:t>
    </dgm:pt>
    <dgm:pt modelId="{FB6E3B2C-3706-4E66-A011-C0E5F93D166C}" type="parTrans" cxnId="{366B523C-E5D7-4B58-9BC5-CD0FD9627024}">
      <dgm:prSet/>
      <dgm:spPr/>
      <dgm:t>
        <a:bodyPr/>
        <a:lstStyle/>
        <a:p>
          <a:endParaRPr lang="en-IE"/>
        </a:p>
      </dgm:t>
    </dgm:pt>
    <dgm:pt modelId="{242E6E04-C886-4093-A419-A56906BC8817}" type="sibTrans" cxnId="{366B523C-E5D7-4B58-9BC5-CD0FD9627024}">
      <dgm:prSet/>
      <dgm:spPr/>
      <dgm:t>
        <a:bodyPr/>
        <a:lstStyle/>
        <a:p>
          <a:endParaRPr lang="en-IE"/>
        </a:p>
      </dgm:t>
    </dgm:pt>
    <dgm:pt modelId="{EC94B349-A819-4416-94AF-598AD6378667}">
      <dgm:prSet/>
      <dgm:spPr/>
      <dgm:t>
        <a:bodyPr/>
        <a:lstStyle/>
        <a:p>
          <a:r>
            <a:rPr lang="en-IE" dirty="0"/>
            <a:t>Workshop;</a:t>
          </a:r>
        </a:p>
      </dgm:t>
    </dgm:pt>
    <dgm:pt modelId="{566C8991-3128-4A4F-A3C0-A1192B69FB3C}" type="parTrans" cxnId="{8B6937D0-2929-43D9-91E1-18C8B2E97534}">
      <dgm:prSet/>
      <dgm:spPr/>
      <dgm:t>
        <a:bodyPr/>
        <a:lstStyle/>
        <a:p>
          <a:endParaRPr lang="en-IE"/>
        </a:p>
      </dgm:t>
    </dgm:pt>
    <dgm:pt modelId="{37507593-D33F-426D-810B-BAE12BD61C08}" type="sibTrans" cxnId="{8B6937D0-2929-43D9-91E1-18C8B2E97534}">
      <dgm:prSet/>
      <dgm:spPr/>
      <dgm:t>
        <a:bodyPr/>
        <a:lstStyle/>
        <a:p>
          <a:endParaRPr lang="en-IE"/>
        </a:p>
      </dgm:t>
    </dgm:pt>
    <dgm:pt modelId="{7BC43D90-237F-477E-B02E-1DE0703E8D42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IE" dirty="0"/>
            <a:t>Proposed Decision, report from TSOs on systems impact and legal drafting to be submitted to SEM Committee for review and consultation;</a:t>
          </a:r>
        </a:p>
      </dgm:t>
    </dgm:pt>
    <dgm:pt modelId="{0A3042D3-2F8D-4975-9CD6-3965B0D71069}" type="parTrans" cxnId="{8E1E6CF0-643C-413A-9329-726591EB080D}">
      <dgm:prSet/>
      <dgm:spPr/>
      <dgm:t>
        <a:bodyPr/>
        <a:lstStyle/>
        <a:p>
          <a:endParaRPr lang="en-IE"/>
        </a:p>
      </dgm:t>
    </dgm:pt>
    <dgm:pt modelId="{044D0EFB-F485-4CF0-9775-0E08A9532B77}" type="sibTrans" cxnId="{8E1E6CF0-643C-413A-9329-726591EB080D}">
      <dgm:prSet/>
      <dgm:spPr/>
      <dgm:t>
        <a:bodyPr/>
        <a:lstStyle/>
        <a:p>
          <a:endParaRPr lang="en-IE"/>
        </a:p>
      </dgm:t>
    </dgm:pt>
    <dgm:pt modelId="{DA3D7B3B-6555-4C1B-B7DA-75D6461ACE64}">
      <dgm:prSet phldrT="[Text]"/>
      <dgm:spPr/>
      <dgm:t>
        <a:bodyPr/>
        <a:lstStyle/>
        <a:p>
          <a:r>
            <a:rPr lang="en-IE"/>
            <a:t>Consultation</a:t>
          </a:r>
        </a:p>
      </dgm:t>
    </dgm:pt>
    <dgm:pt modelId="{54F65C28-47A8-4A0A-AA4E-1FAD1160C976}" type="parTrans" cxnId="{04AD992B-5677-4EB3-BB89-F32702BE1889}">
      <dgm:prSet/>
      <dgm:spPr/>
      <dgm:t>
        <a:bodyPr/>
        <a:lstStyle/>
        <a:p>
          <a:endParaRPr lang="en-IE"/>
        </a:p>
      </dgm:t>
    </dgm:pt>
    <dgm:pt modelId="{6E3C1AE8-3996-4560-A3E2-41397D50D4F6}" type="sibTrans" cxnId="{04AD992B-5677-4EB3-BB89-F32702BE1889}">
      <dgm:prSet/>
      <dgm:spPr/>
      <dgm:t>
        <a:bodyPr/>
        <a:lstStyle/>
        <a:p>
          <a:endParaRPr lang="en-IE"/>
        </a:p>
      </dgm:t>
    </dgm:pt>
    <dgm:pt modelId="{959651CD-631E-48D8-AF70-784910469EAD}">
      <dgm:prSet phldrT="[Text]"/>
      <dgm:spPr/>
      <dgm:t>
        <a:bodyPr/>
        <a:lstStyle/>
        <a:p>
          <a:r>
            <a:rPr lang="en-IE"/>
            <a:t>8.</a:t>
          </a:r>
        </a:p>
      </dgm:t>
    </dgm:pt>
    <dgm:pt modelId="{841AA26D-344B-4AD7-9E44-0A38EC6C2573}" type="parTrans" cxnId="{B25D5CE9-5FBA-404A-8587-59EE82D952C6}">
      <dgm:prSet/>
      <dgm:spPr/>
      <dgm:t>
        <a:bodyPr/>
        <a:lstStyle/>
        <a:p>
          <a:endParaRPr lang="en-IE"/>
        </a:p>
      </dgm:t>
    </dgm:pt>
    <dgm:pt modelId="{AD367DB0-B969-4A31-B75B-5B8D0C91CC7D}" type="sibTrans" cxnId="{B25D5CE9-5FBA-404A-8587-59EE82D952C6}">
      <dgm:prSet/>
      <dgm:spPr/>
      <dgm:t>
        <a:bodyPr/>
        <a:lstStyle/>
        <a:p>
          <a:endParaRPr lang="en-IE"/>
        </a:p>
      </dgm:t>
    </dgm:pt>
    <dgm:pt modelId="{03CA3C55-66F6-4D4D-9CBF-8867C6545539}">
      <dgm:prSet phldrT="[Text]"/>
      <dgm:spPr/>
      <dgm:t>
        <a:bodyPr/>
        <a:lstStyle/>
        <a:p>
          <a:r>
            <a:rPr lang="en-IE"/>
            <a:t>9.</a:t>
          </a:r>
        </a:p>
      </dgm:t>
    </dgm:pt>
    <dgm:pt modelId="{D52267F9-B7E1-48C0-8BE1-7E3A8B97C91D}" type="parTrans" cxnId="{8067C126-9FBC-420A-B465-DF68EA9FAFDA}">
      <dgm:prSet/>
      <dgm:spPr/>
      <dgm:t>
        <a:bodyPr/>
        <a:lstStyle/>
        <a:p>
          <a:endParaRPr lang="en-IE"/>
        </a:p>
      </dgm:t>
    </dgm:pt>
    <dgm:pt modelId="{D0A2384D-9E6E-4A06-BE1F-744CE2BBB6EF}" type="sibTrans" cxnId="{8067C126-9FBC-420A-B465-DF68EA9FAFDA}">
      <dgm:prSet/>
      <dgm:spPr/>
      <dgm:t>
        <a:bodyPr/>
        <a:lstStyle/>
        <a:p>
          <a:endParaRPr lang="en-IE"/>
        </a:p>
      </dgm:t>
    </dgm:pt>
    <dgm:pt modelId="{3908A368-8317-4EFE-AA57-63C5E4E8AD59}">
      <dgm:prSet/>
      <dgm:spPr/>
      <dgm:t>
        <a:bodyPr/>
        <a:lstStyle/>
        <a:p>
          <a:r>
            <a:rPr lang="en-IE"/>
            <a:t>SEM Committee Decision</a:t>
          </a:r>
        </a:p>
      </dgm:t>
    </dgm:pt>
    <dgm:pt modelId="{B837CEED-CADA-40D8-B6F6-3925802FDFAD}" type="parTrans" cxnId="{6A8B9A65-C726-40AD-953D-4CC23BEE4877}">
      <dgm:prSet/>
      <dgm:spPr/>
      <dgm:t>
        <a:bodyPr/>
        <a:lstStyle/>
        <a:p>
          <a:endParaRPr lang="en-IE"/>
        </a:p>
      </dgm:t>
    </dgm:pt>
    <dgm:pt modelId="{E084B154-1754-4F2B-9FA1-9253BEA8E00E}" type="sibTrans" cxnId="{6A8B9A65-C726-40AD-953D-4CC23BEE4877}">
      <dgm:prSet/>
      <dgm:spPr/>
      <dgm:t>
        <a:bodyPr/>
        <a:lstStyle/>
        <a:p>
          <a:endParaRPr lang="en-IE"/>
        </a:p>
      </dgm:t>
    </dgm:pt>
    <dgm:pt modelId="{1F352B20-6068-4037-BC91-F32B0B3EFFD9}">
      <dgm:prSet/>
      <dgm:spPr/>
      <dgm:t>
        <a:bodyPr/>
        <a:lstStyle/>
        <a:p>
          <a:r>
            <a:rPr lang="en-IE"/>
            <a:t>Implementation of Change to CMC</a:t>
          </a:r>
        </a:p>
      </dgm:t>
    </dgm:pt>
    <dgm:pt modelId="{60AA8E3A-A1A8-4DB6-8654-36D879F16B93}" type="parTrans" cxnId="{61C98590-6E3C-4F0C-AA80-FD7D84999C9F}">
      <dgm:prSet/>
      <dgm:spPr/>
      <dgm:t>
        <a:bodyPr/>
        <a:lstStyle/>
        <a:p>
          <a:endParaRPr lang="en-IE"/>
        </a:p>
      </dgm:t>
    </dgm:pt>
    <dgm:pt modelId="{67F377B0-1696-4DCC-9E2F-1DA1C138217A}" type="sibTrans" cxnId="{61C98590-6E3C-4F0C-AA80-FD7D84999C9F}">
      <dgm:prSet/>
      <dgm:spPr/>
      <dgm:t>
        <a:bodyPr/>
        <a:lstStyle/>
        <a:p>
          <a:endParaRPr lang="en-IE"/>
        </a:p>
      </dgm:t>
    </dgm:pt>
    <dgm:pt modelId="{A5BBC3FB-CF7C-41BE-96B2-F32C1E288FCA}" type="pres">
      <dgm:prSet presAssocID="{FEE7BA60-23F2-4AD2-86F8-D241F0C3D1C3}" presName="linearFlow" presStyleCnt="0">
        <dgm:presLayoutVars>
          <dgm:dir/>
          <dgm:animLvl val="lvl"/>
          <dgm:resizeHandles val="exact"/>
        </dgm:presLayoutVars>
      </dgm:prSet>
      <dgm:spPr/>
    </dgm:pt>
    <dgm:pt modelId="{23C3976E-98E6-4012-A9E9-F75CB0E77189}" type="pres">
      <dgm:prSet presAssocID="{32A80DDA-8C6B-4BE6-83D6-D85196A3C8E1}" presName="composite" presStyleCnt="0"/>
      <dgm:spPr/>
    </dgm:pt>
    <dgm:pt modelId="{D6620D0F-25C4-4692-B12B-9A153F244E81}" type="pres">
      <dgm:prSet presAssocID="{32A80DDA-8C6B-4BE6-83D6-D85196A3C8E1}" presName="parentText" presStyleLbl="alignNode1" presStyleIdx="0" presStyleCnt="9">
        <dgm:presLayoutVars>
          <dgm:chMax val="1"/>
          <dgm:bulletEnabled val="1"/>
        </dgm:presLayoutVars>
      </dgm:prSet>
      <dgm:spPr/>
    </dgm:pt>
    <dgm:pt modelId="{D65FB041-E786-434C-80E3-4CA6245EC4FA}" type="pres">
      <dgm:prSet presAssocID="{32A80DDA-8C6B-4BE6-83D6-D85196A3C8E1}" presName="descendantText" presStyleLbl="alignAcc1" presStyleIdx="0" presStyleCnt="9">
        <dgm:presLayoutVars>
          <dgm:bulletEnabled val="1"/>
        </dgm:presLayoutVars>
      </dgm:prSet>
      <dgm:spPr/>
    </dgm:pt>
    <dgm:pt modelId="{130383A9-B5DB-40F6-A1F7-742AF34942BF}" type="pres">
      <dgm:prSet presAssocID="{1D6B93B9-78B2-4DBC-99B4-56C9ACDF4A14}" presName="sp" presStyleCnt="0"/>
      <dgm:spPr/>
    </dgm:pt>
    <dgm:pt modelId="{2BF9E585-427F-4C07-8DCE-661FB97EAD84}" type="pres">
      <dgm:prSet presAssocID="{53281881-F2AA-4F36-8B4A-95977CAB9FFC}" presName="composite" presStyleCnt="0"/>
      <dgm:spPr/>
    </dgm:pt>
    <dgm:pt modelId="{A5F1A5A1-39BC-4924-B6C9-322C0BC5B47F}" type="pres">
      <dgm:prSet presAssocID="{53281881-F2AA-4F36-8B4A-95977CAB9FFC}" presName="parentText" presStyleLbl="alignNode1" presStyleIdx="1" presStyleCnt="9">
        <dgm:presLayoutVars>
          <dgm:chMax val="1"/>
          <dgm:bulletEnabled val="1"/>
        </dgm:presLayoutVars>
      </dgm:prSet>
      <dgm:spPr/>
    </dgm:pt>
    <dgm:pt modelId="{C7A4F379-1370-4F3F-974F-80AAB8FDC050}" type="pres">
      <dgm:prSet presAssocID="{53281881-F2AA-4F36-8B4A-95977CAB9FFC}" presName="descendantText" presStyleLbl="alignAcc1" presStyleIdx="1" presStyleCnt="9">
        <dgm:presLayoutVars>
          <dgm:bulletEnabled val="1"/>
        </dgm:presLayoutVars>
      </dgm:prSet>
      <dgm:spPr/>
    </dgm:pt>
    <dgm:pt modelId="{405726A7-441E-4CD3-9B3B-9E4375AC3628}" type="pres">
      <dgm:prSet presAssocID="{2CECD2D6-C1BB-4971-AF07-6CFAC3AC48E7}" presName="sp" presStyleCnt="0"/>
      <dgm:spPr/>
    </dgm:pt>
    <dgm:pt modelId="{DFCAC3DF-80B7-4F74-A4BF-B91C5DC6E24D}" type="pres">
      <dgm:prSet presAssocID="{4874C550-C5F4-4B70-A573-0591D811D23B}" presName="composite" presStyleCnt="0"/>
      <dgm:spPr/>
    </dgm:pt>
    <dgm:pt modelId="{F7B7005E-0665-4A39-BAA1-D2E3B26A1F81}" type="pres">
      <dgm:prSet presAssocID="{4874C550-C5F4-4B70-A573-0591D811D23B}" presName="parentText" presStyleLbl="alignNode1" presStyleIdx="2" presStyleCnt="9">
        <dgm:presLayoutVars>
          <dgm:chMax val="1"/>
          <dgm:bulletEnabled val="1"/>
        </dgm:presLayoutVars>
      </dgm:prSet>
      <dgm:spPr/>
    </dgm:pt>
    <dgm:pt modelId="{DEEC0313-5BED-44AC-9A03-6A5ACF5194CA}" type="pres">
      <dgm:prSet presAssocID="{4874C550-C5F4-4B70-A573-0591D811D23B}" presName="descendantText" presStyleLbl="alignAcc1" presStyleIdx="2" presStyleCnt="9">
        <dgm:presLayoutVars>
          <dgm:bulletEnabled val="1"/>
        </dgm:presLayoutVars>
      </dgm:prSet>
      <dgm:spPr/>
    </dgm:pt>
    <dgm:pt modelId="{28B4E1BF-8A5F-4E12-8B54-75A5D19F0DAE}" type="pres">
      <dgm:prSet presAssocID="{49162328-ECD1-4AAF-92BB-674539111330}" presName="sp" presStyleCnt="0"/>
      <dgm:spPr/>
    </dgm:pt>
    <dgm:pt modelId="{B7DF2B0C-ED37-403B-8A31-C3C1604E775E}" type="pres">
      <dgm:prSet presAssocID="{5F1996CF-2155-4821-AC0D-31CB35691293}" presName="composite" presStyleCnt="0"/>
      <dgm:spPr/>
    </dgm:pt>
    <dgm:pt modelId="{27576C73-060A-4230-B15F-B11CC4CD1966}" type="pres">
      <dgm:prSet presAssocID="{5F1996CF-2155-4821-AC0D-31CB35691293}" presName="parentText" presStyleLbl="alignNode1" presStyleIdx="3" presStyleCnt="9">
        <dgm:presLayoutVars>
          <dgm:chMax val="1"/>
          <dgm:bulletEnabled val="1"/>
        </dgm:presLayoutVars>
      </dgm:prSet>
      <dgm:spPr/>
    </dgm:pt>
    <dgm:pt modelId="{BB1F5932-97DA-47A4-B29B-672EC6FA6D3A}" type="pres">
      <dgm:prSet presAssocID="{5F1996CF-2155-4821-AC0D-31CB35691293}" presName="descendantText" presStyleLbl="alignAcc1" presStyleIdx="3" presStyleCnt="9" custScaleY="89966" custLinFactNeighborY="-7845">
        <dgm:presLayoutVars>
          <dgm:bulletEnabled val="1"/>
        </dgm:presLayoutVars>
      </dgm:prSet>
      <dgm:spPr/>
    </dgm:pt>
    <dgm:pt modelId="{50AD9547-C4F3-4656-9BE1-5B654B3E77C5}" type="pres">
      <dgm:prSet presAssocID="{A8706052-29DA-4B90-8464-860FA3E91B83}" presName="sp" presStyleCnt="0"/>
      <dgm:spPr/>
    </dgm:pt>
    <dgm:pt modelId="{64DF1599-5209-4289-A8E4-8712C448D62D}" type="pres">
      <dgm:prSet presAssocID="{1656EA87-560D-4A96-9F8C-1D1395B0EFE4}" presName="composite" presStyleCnt="0"/>
      <dgm:spPr/>
    </dgm:pt>
    <dgm:pt modelId="{34198FCD-0E72-4C25-8C94-1E04866ED070}" type="pres">
      <dgm:prSet presAssocID="{1656EA87-560D-4A96-9F8C-1D1395B0EFE4}" presName="parentText" presStyleLbl="alignNode1" presStyleIdx="4" presStyleCnt="9">
        <dgm:presLayoutVars>
          <dgm:chMax val="1"/>
          <dgm:bulletEnabled val="1"/>
        </dgm:presLayoutVars>
      </dgm:prSet>
      <dgm:spPr/>
    </dgm:pt>
    <dgm:pt modelId="{601621D7-9778-481E-A97D-6EFC61ACE9D9}" type="pres">
      <dgm:prSet presAssocID="{1656EA87-560D-4A96-9F8C-1D1395B0EFE4}" presName="descendantText" presStyleLbl="alignAcc1" presStyleIdx="4" presStyleCnt="9" custScaleY="102848">
        <dgm:presLayoutVars>
          <dgm:bulletEnabled val="1"/>
        </dgm:presLayoutVars>
      </dgm:prSet>
      <dgm:spPr/>
    </dgm:pt>
    <dgm:pt modelId="{358D1888-1071-4DE8-9DCD-3C811B9B5E78}" type="pres">
      <dgm:prSet presAssocID="{A9BA74E0-EED5-4941-94A4-CA734239BE15}" presName="sp" presStyleCnt="0"/>
      <dgm:spPr/>
    </dgm:pt>
    <dgm:pt modelId="{14B04B47-D209-45D8-BC49-6AA00F4A8ECC}" type="pres">
      <dgm:prSet presAssocID="{44ED42C1-D450-4C91-AAA5-93454117F4F3}" presName="composite" presStyleCnt="0"/>
      <dgm:spPr/>
    </dgm:pt>
    <dgm:pt modelId="{07A3BF55-7765-492B-AC4F-5F9472122119}" type="pres">
      <dgm:prSet presAssocID="{44ED42C1-D450-4C91-AAA5-93454117F4F3}" presName="parentText" presStyleLbl="alignNode1" presStyleIdx="5" presStyleCnt="9">
        <dgm:presLayoutVars>
          <dgm:chMax val="1"/>
          <dgm:bulletEnabled val="1"/>
        </dgm:presLayoutVars>
      </dgm:prSet>
      <dgm:spPr/>
    </dgm:pt>
    <dgm:pt modelId="{55F51494-1F90-4D3A-8763-447B2C412437}" type="pres">
      <dgm:prSet presAssocID="{44ED42C1-D450-4C91-AAA5-93454117F4F3}" presName="descendantText" presStyleLbl="alignAcc1" presStyleIdx="5" presStyleCnt="9" custScaleY="112393" custLinFactNeighborY="-1691">
        <dgm:presLayoutVars>
          <dgm:bulletEnabled val="1"/>
        </dgm:presLayoutVars>
      </dgm:prSet>
      <dgm:spPr/>
    </dgm:pt>
    <dgm:pt modelId="{ED165098-1EDB-4985-AD60-B0A41A8ADC85}" type="pres">
      <dgm:prSet presAssocID="{88A185DD-BC08-44F9-8042-23553DE83676}" presName="sp" presStyleCnt="0"/>
      <dgm:spPr/>
    </dgm:pt>
    <dgm:pt modelId="{FA5CE7F5-AFA0-4EA5-8992-F4E46C1C16E3}" type="pres">
      <dgm:prSet presAssocID="{DE107DE0-EC75-4519-A016-C7F265749673}" presName="composite" presStyleCnt="0"/>
      <dgm:spPr/>
    </dgm:pt>
    <dgm:pt modelId="{D5D781A9-F281-4537-A6C7-F3368C7DB332}" type="pres">
      <dgm:prSet presAssocID="{DE107DE0-EC75-4519-A016-C7F265749673}" presName="parentText" presStyleLbl="alignNode1" presStyleIdx="6" presStyleCnt="9">
        <dgm:presLayoutVars>
          <dgm:chMax val="1"/>
          <dgm:bulletEnabled val="1"/>
        </dgm:presLayoutVars>
      </dgm:prSet>
      <dgm:spPr/>
    </dgm:pt>
    <dgm:pt modelId="{8F4D3F8E-E115-4D9D-A655-7B9CED850894}" type="pres">
      <dgm:prSet presAssocID="{DE107DE0-EC75-4519-A016-C7F265749673}" presName="descendantText" presStyleLbl="alignAcc1" presStyleIdx="6" presStyleCnt="9">
        <dgm:presLayoutVars>
          <dgm:bulletEnabled val="1"/>
        </dgm:presLayoutVars>
      </dgm:prSet>
      <dgm:spPr/>
    </dgm:pt>
    <dgm:pt modelId="{7EEE6A66-3454-4768-868A-0B8DEF5BBBB6}" type="pres">
      <dgm:prSet presAssocID="{84A44074-ADCB-4A05-AEAB-43284A353E1B}" presName="sp" presStyleCnt="0"/>
      <dgm:spPr/>
    </dgm:pt>
    <dgm:pt modelId="{847BCBDF-91FF-4C49-B4BB-8D7461D08CBD}" type="pres">
      <dgm:prSet presAssocID="{959651CD-631E-48D8-AF70-784910469EAD}" presName="composite" presStyleCnt="0"/>
      <dgm:spPr/>
    </dgm:pt>
    <dgm:pt modelId="{513B6C58-E2E6-4415-B13B-FA1D4F9E0B09}" type="pres">
      <dgm:prSet presAssocID="{959651CD-631E-48D8-AF70-784910469EAD}" presName="parentText" presStyleLbl="alignNode1" presStyleIdx="7" presStyleCnt="9">
        <dgm:presLayoutVars>
          <dgm:chMax val="1"/>
          <dgm:bulletEnabled val="1"/>
        </dgm:presLayoutVars>
      </dgm:prSet>
      <dgm:spPr/>
    </dgm:pt>
    <dgm:pt modelId="{65D59537-3229-410A-AA7D-1EB9111044A2}" type="pres">
      <dgm:prSet presAssocID="{959651CD-631E-48D8-AF70-784910469EAD}" presName="descendantText" presStyleLbl="alignAcc1" presStyleIdx="7" presStyleCnt="9">
        <dgm:presLayoutVars>
          <dgm:bulletEnabled val="1"/>
        </dgm:presLayoutVars>
      </dgm:prSet>
      <dgm:spPr/>
    </dgm:pt>
    <dgm:pt modelId="{B2FF682A-A739-4A1E-808E-502539C2C46F}" type="pres">
      <dgm:prSet presAssocID="{AD367DB0-B969-4A31-B75B-5B8D0C91CC7D}" presName="sp" presStyleCnt="0"/>
      <dgm:spPr/>
    </dgm:pt>
    <dgm:pt modelId="{0B5613F2-C98A-467D-BBD9-3DE3EA6F6CF5}" type="pres">
      <dgm:prSet presAssocID="{03CA3C55-66F6-4D4D-9CBF-8867C6545539}" presName="composite" presStyleCnt="0"/>
      <dgm:spPr/>
    </dgm:pt>
    <dgm:pt modelId="{A0B1F510-2684-4665-8C24-6FE494567EF2}" type="pres">
      <dgm:prSet presAssocID="{03CA3C55-66F6-4D4D-9CBF-8867C6545539}" presName="parentText" presStyleLbl="alignNode1" presStyleIdx="8" presStyleCnt="9">
        <dgm:presLayoutVars>
          <dgm:chMax val="1"/>
          <dgm:bulletEnabled val="1"/>
        </dgm:presLayoutVars>
      </dgm:prSet>
      <dgm:spPr/>
    </dgm:pt>
    <dgm:pt modelId="{BAAFACDA-AC54-4709-A3B5-7E8D487FB112}" type="pres">
      <dgm:prSet presAssocID="{03CA3C55-66F6-4D4D-9CBF-8867C6545539}" presName="descendantText" presStyleLbl="alignAcc1" presStyleIdx="8" presStyleCnt="9">
        <dgm:presLayoutVars>
          <dgm:bulletEnabled val="1"/>
        </dgm:presLayoutVars>
      </dgm:prSet>
      <dgm:spPr/>
    </dgm:pt>
  </dgm:ptLst>
  <dgm:cxnLst>
    <dgm:cxn modelId="{9055739E-A655-4D4B-87B9-5654C3ABCE1C}" type="presOf" srcId="{DA3D7B3B-6555-4C1B-B7DA-75D6461ACE64}" destId="{8F4D3F8E-E115-4D9D-A655-7B9CED850894}" srcOrd="0" destOrd="0" presId="urn:microsoft.com/office/officeart/2005/8/layout/chevron2"/>
    <dgm:cxn modelId="{8067C126-9FBC-420A-B465-DF68EA9FAFDA}" srcId="{FEE7BA60-23F2-4AD2-86F8-D241F0C3D1C3}" destId="{03CA3C55-66F6-4D4D-9CBF-8867C6545539}" srcOrd="8" destOrd="0" parTransId="{D52267F9-B7E1-48C0-8BE1-7E3A8B97C91D}" sibTransId="{D0A2384D-9E6E-4A06-BE1F-744CE2BBB6EF}"/>
    <dgm:cxn modelId="{64EA1488-5E16-45D7-B250-D76D1215140E}" srcId="{32A80DDA-8C6B-4BE6-83D6-D85196A3C8E1}" destId="{910781B4-CB03-4B95-8EAD-4A4A4F508FC7}" srcOrd="0" destOrd="0" parTransId="{E66C6E42-F766-4ADE-BD50-1ABD01F04478}" sibTransId="{43FF24FE-18F5-49D8-82B9-1A3D465CE17D}"/>
    <dgm:cxn modelId="{9DF6D568-F383-49C5-9D18-0FBD4F48445D}" type="presOf" srcId="{FEE7BA60-23F2-4AD2-86F8-D241F0C3D1C3}" destId="{A5BBC3FB-CF7C-41BE-96B2-F32C1E288FCA}" srcOrd="0" destOrd="0" presId="urn:microsoft.com/office/officeart/2005/8/layout/chevron2"/>
    <dgm:cxn modelId="{E5B7DDEB-ED2A-46C4-BF2E-8D7BFE4B7A8B}" type="presOf" srcId="{03CA3C55-66F6-4D4D-9CBF-8867C6545539}" destId="{A0B1F510-2684-4665-8C24-6FE494567EF2}" srcOrd="0" destOrd="0" presId="urn:microsoft.com/office/officeart/2005/8/layout/chevron2"/>
    <dgm:cxn modelId="{8B6937D0-2929-43D9-91E1-18C8B2E97534}" srcId="{1656EA87-560D-4A96-9F8C-1D1395B0EFE4}" destId="{EC94B349-A819-4416-94AF-598AD6378667}" srcOrd="0" destOrd="0" parTransId="{566C8991-3128-4A4F-A3C0-A1192B69FB3C}" sibTransId="{37507593-D33F-426D-810B-BAE12BD61C08}"/>
    <dgm:cxn modelId="{B3AED641-CFEF-41AA-8B29-786AAA5AFD3A}" type="presOf" srcId="{3908A368-8317-4EFE-AA57-63C5E4E8AD59}" destId="{65D59537-3229-410A-AA7D-1EB9111044A2}" srcOrd="0" destOrd="0" presId="urn:microsoft.com/office/officeart/2005/8/layout/chevron2"/>
    <dgm:cxn modelId="{B25D5CE9-5FBA-404A-8587-59EE82D952C6}" srcId="{FEE7BA60-23F2-4AD2-86F8-D241F0C3D1C3}" destId="{959651CD-631E-48D8-AF70-784910469EAD}" srcOrd="7" destOrd="0" parTransId="{841AA26D-344B-4AD7-9E44-0A38EC6C2573}" sibTransId="{AD367DB0-B969-4A31-B75B-5B8D0C91CC7D}"/>
    <dgm:cxn modelId="{366B523C-E5D7-4B58-9BC5-CD0FD9627024}" srcId="{5F1996CF-2155-4821-AC0D-31CB35691293}" destId="{2CB5E40C-29D6-4AFD-9E64-184DD2403337}" srcOrd="0" destOrd="0" parTransId="{FB6E3B2C-3706-4E66-A011-C0E5F93D166C}" sibTransId="{242E6E04-C886-4093-A419-A56906BC8817}"/>
    <dgm:cxn modelId="{64678392-8951-49BC-A645-6156EA9012EF}" srcId="{FEE7BA60-23F2-4AD2-86F8-D241F0C3D1C3}" destId="{32A80DDA-8C6B-4BE6-83D6-D85196A3C8E1}" srcOrd="0" destOrd="0" parTransId="{6553DC9B-2F01-4E4B-8D88-BE4C602712C1}" sibTransId="{1D6B93B9-78B2-4DBC-99B4-56C9ACDF4A14}"/>
    <dgm:cxn modelId="{86EB10B6-C209-47CD-95FE-6B8E2EBD8A07}" type="presOf" srcId="{7BC43D90-237F-477E-B02E-1DE0703E8D42}" destId="{55F51494-1F90-4D3A-8763-447B2C412437}" srcOrd="0" destOrd="0" presId="urn:microsoft.com/office/officeart/2005/8/layout/chevron2"/>
    <dgm:cxn modelId="{6A8B9A65-C726-40AD-953D-4CC23BEE4877}" srcId="{959651CD-631E-48D8-AF70-784910469EAD}" destId="{3908A368-8317-4EFE-AA57-63C5E4E8AD59}" srcOrd="0" destOrd="0" parTransId="{B837CEED-CADA-40D8-B6F6-3925802FDFAD}" sibTransId="{E084B154-1754-4F2B-9FA1-9253BEA8E00E}"/>
    <dgm:cxn modelId="{37BD76ED-92DC-4C18-A219-0FFB7DBC1BF0}" type="presOf" srcId="{910781B4-CB03-4B95-8EAD-4A4A4F508FC7}" destId="{D65FB041-E786-434C-80E3-4CA6245EC4FA}" srcOrd="0" destOrd="0" presId="urn:microsoft.com/office/officeart/2005/8/layout/chevron2"/>
    <dgm:cxn modelId="{6ACFCB27-E868-40C3-92BC-6CA9EC1AB73A}" srcId="{FEE7BA60-23F2-4AD2-86F8-D241F0C3D1C3}" destId="{DE107DE0-EC75-4519-A016-C7F265749673}" srcOrd="6" destOrd="0" parTransId="{7679A2F8-28FA-4524-9342-8EF1B5A0085A}" sibTransId="{84A44074-ADCB-4A05-AEAB-43284A353E1B}"/>
    <dgm:cxn modelId="{B54C1D41-414E-45AD-AAB0-601712DD3E6E}" type="presOf" srcId="{EC94B349-A819-4416-94AF-598AD6378667}" destId="{601621D7-9778-481E-A97D-6EFC61ACE9D9}" srcOrd="0" destOrd="0" presId="urn:microsoft.com/office/officeart/2005/8/layout/chevron2"/>
    <dgm:cxn modelId="{A63CA099-454F-4EB0-9E2E-08A739A0D737}" srcId="{FEE7BA60-23F2-4AD2-86F8-D241F0C3D1C3}" destId="{5F1996CF-2155-4821-AC0D-31CB35691293}" srcOrd="3" destOrd="0" parTransId="{65BF8964-CFDB-46BE-B6B6-AEF7C0E2FFD4}" sibTransId="{A8706052-29DA-4B90-8464-860FA3E91B83}"/>
    <dgm:cxn modelId="{921585D7-A08C-4A29-B952-7B925C6A2E58}" type="presOf" srcId="{44ED42C1-D450-4C91-AAA5-93454117F4F3}" destId="{07A3BF55-7765-492B-AC4F-5F9472122119}" srcOrd="0" destOrd="0" presId="urn:microsoft.com/office/officeart/2005/8/layout/chevron2"/>
    <dgm:cxn modelId="{61C98590-6E3C-4F0C-AA80-FD7D84999C9F}" srcId="{03CA3C55-66F6-4D4D-9CBF-8867C6545539}" destId="{1F352B20-6068-4037-BC91-F32B0B3EFFD9}" srcOrd="0" destOrd="0" parTransId="{60AA8E3A-A1A8-4DB6-8654-36D879F16B93}" sibTransId="{67F377B0-1696-4DCC-9E2F-1DA1C138217A}"/>
    <dgm:cxn modelId="{90793E8B-D9D4-4F16-8662-C54CF3BFFF6C}" type="presOf" srcId="{959651CD-631E-48D8-AF70-784910469EAD}" destId="{513B6C58-E2E6-4415-B13B-FA1D4F9E0B09}" srcOrd="0" destOrd="0" presId="urn:microsoft.com/office/officeart/2005/8/layout/chevron2"/>
    <dgm:cxn modelId="{97496548-2502-4B7B-B140-BB2EDCB2BA31}" srcId="{FEE7BA60-23F2-4AD2-86F8-D241F0C3D1C3}" destId="{53281881-F2AA-4F36-8B4A-95977CAB9FFC}" srcOrd="1" destOrd="0" parTransId="{E9AE0104-7A37-44A8-BDF3-6353A44F8E99}" sibTransId="{2CECD2D6-C1BB-4971-AF07-6CFAC3AC48E7}"/>
    <dgm:cxn modelId="{E4161D54-F9A9-4C97-8534-4215469005F7}" srcId="{FEE7BA60-23F2-4AD2-86F8-D241F0C3D1C3}" destId="{44ED42C1-D450-4C91-AAA5-93454117F4F3}" srcOrd="5" destOrd="0" parTransId="{503E2A51-CBF1-4C91-A8F6-4FFE9488C149}" sibTransId="{88A185DD-BC08-44F9-8042-23553DE83676}"/>
    <dgm:cxn modelId="{029BA921-0B2C-46D7-93B7-F70472E86008}" type="presOf" srcId="{4874C550-C5F4-4B70-A573-0591D811D23B}" destId="{F7B7005E-0665-4A39-BAA1-D2E3B26A1F81}" srcOrd="0" destOrd="0" presId="urn:microsoft.com/office/officeart/2005/8/layout/chevron2"/>
    <dgm:cxn modelId="{4A6C27B6-EADD-4610-8164-13259406A3D1}" type="presOf" srcId="{2CB5E40C-29D6-4AFD-9E64-184DD2403337}" destId="{BB1F5932-97DA-47A4-B29B-672EC6FA6D3A}" srcOrd="0" destOrd="0" presId="urn:microsoft.com/office/officeart/2005/8/layout/chevron2"/>
    <dgm:cxn modelId="{672C0121-D74F-428E-9EE6-867B87AEEC9E}" type="presOf" srcId="{1F352B20-6068-4037-BC91-F32B0B3EFFD9}" destId="{BAAFACDA-AC54-4709-A3B5-7E8D487FB112}" srcOrd="0" destOrd="0" presId="urn:microsoft.com/office/officeart/2005/8/layout/chevron2"/>
    <dgm:cxn modelId="{04AD992B-5677-4EB3-BB89-F32702BE1889}" srcId="{DE107DE0-EC75-4519-A016-C7F265749673}" destId="{DA3D7B3B-6555-4C1B-B7DA-75D6461ACE64}" srcOrd="0" destOrd="0" parTransId="{54F65C28-47A8-4A0A-AA4E-1FAD1160C976}" sibTransId="{6E3C1AE8-3996-4560-A3E2-41397D50D4F6}"/>
    <dgm:cxn modelId="{33FDFB0F-64FA-4052-B33F-0575FD3EB5D6}" type="presOf" srcId="{5646957F-91F8-45ED-A8EA-A291C833B425}" destId="{DEEC0313-5BED-44AC-9A03-6A5ACF5194CA}" srcOrd="0" destOrd="0" presId="urn:microsoft.com/office/officeart/2005/8/layout/chevron2"/>
    <dgm:cxn modelId="{AFA8EA25-5D0F-4EB9-8FBA-8609DFCAC597}" type="presOf" srcId="{1656EA87-560D-4A96-9F8C-1D1395B0EFE4}" destId="{34198FCD-0E72-4C25-8C94-1E04866ED070}" srcOrd="0" destOrd="0" presId="urn:microsoft.com/office/officeart/2005/8/layout/chevron2"/>
    <dgm:cxn modelId="{6AB2C19E-A17D-42D3-9D11-B906E376E740}" type="presOf" srcId="{32A80DDA-8C6B-4BE6-83D6-D85196A3C8E1}" destId="{D6620D0F-25C4-4692-B12B-9A153F244E81}" srcOrd="0" destOrd="0" presId="urn:microsoft.com/office/officeart/2005/8/layout/chevron2"/>
    <dgm:cxn modelId="{8988C874-5EDC-44E1-AF38-BBE896074B0A}" srcId="{FEE7BA60-23F2-4AD2-86F8-D241F0C3D1C3}" destId="{4874C550-C5F4-4B70-A573-0591D811D23B}" srcOrd="2" destOrd="0" parTransId="{86FF9DC5-E6EE-4760-A2D7-8492AC499C43}" sibTransId="{49162328-ECD1-4AAF-92BB-674539111330}"/>
    <dgm:cxn modelId="{3B30A054-38B2-48D4-99B2-895B45CC74E1}" srcId="{FEE7BA60-23F2-4AD2-86F8-D241F0C3D1C3}" destId="{1656EA87-560D-4A96-9F8C-1D1395B0EFE4}" srcOrd="4" destOrd="0" parTransId="{5E2EFE28-B8E0-4499-8582-3ACA6FC186CB}" sibTransId="{A9BA74E0-EED5-4941-94A4-CA734239BE15}"/>
    <dgm:cxn modelId="{DA0606E3-3326-4068-8ADE-19383597949F}" type="presOf" srcId="{DE107DE0-EC75-4519-A016-C7F265749673}" destId="{D5D781A9-F281-4537-A6C7-F3368C7DB332}" srcOrd="0" destOrd="0" presId="urn:microsoft.com/office/officeart/2005/8/layout/chevron2"/>
    <dgm:cxn modelId="{E1A6BF74-60F3-42BA-A34C-49DF006A7E63}" type="presOf" srcId="{5F1996CF-2155-4821-AC0D-31CB35691293}" destId="{27576C73-060A-4230-B15F-B11CC4CD1966}" srcOrd="0" destOrd="0" presId="urn:microsoft.com/office/officeart/2005/8/layout/chevron2"/>
    <dgm:cxn modelId="{2C85B047-CD3D-485B-87F3-C8CCD28AC615}" srcId="{4874C550-C5F4-4B70-A573-0591D811D23B}" destId="{5646957F-91F8-45ED-A8EA-A291C833B425}" srcOrd="0" destOrd="0" parTransId="{E02B3B23-FF98-45C7-8B7E-931241D35C40}" sibTransId="{42DB6024-4476-4FAF-A029-E3D0DD826EB4}"/>
    <dgm:cxn modelId="{8E1E6CF0-643C-413A-9329-726591EB080D}" srcId="{44ED42C1-D450-4C91-AAA5-93454117F4F3}" destId="{7BC43D90-237F-477E-B02E-1DE0703E8D42}" srcOrd="0" destOrd="0" parTransId="{0A3042D3-2F8D-4975-9CD6-3965B0D71069}" sibTransId="{044D0EFB-F485-4CF0-9775-0E08A9532B77}"/>
    <dgm:cxn modelId="{9E7B6590-40E6-4835-BA5C-666C5ABF1EC9}" type="presOf" srcId="{9567D318-8D7B-4DCE-99F3-9ADC1B4F4EA6}" destId="{C7A4F379-1370-4F3F-974F-80AAB8FDC050}" srcOrd="0" destOrd="0" presId="urn:microsoft.com/office/officeart/2005/8/layout/chevron2"/>
    <dgm:cxn modelId="{A029CC13-95C5-46D0-BB54-96C650A282DF}" srcId="{53281881-F2AA-4F36-8B4A-95977CAB9FFC}" destId="{9567D318-8D7B-4DCE-99F3-9ADC1B4F4EA6}" srcOrd="0" destOrd="0" parTransId="{02C31813-DC65-4D57-B48A-33B1E944EDD0}" sibTransId="{BF307BE0-4D31-4C4A-8000-16ACD6F13591}"/>
    <dgm:cxn modelId="{5EE4C9AA-780B-4301-B87D-E050746B5737}" type="presOf" srcId="{53281881-F2AA-4F36-8B4A-95977CAB9FFC}" destId="{A5F1A5A1-39BC-4924-B6C9-322C0BC5B47F}" srcOrd="0" destOrd="0" presId="urn:microsoft.com/office/officeart/2005/8/layout/chevron2"/>
    <dgm:cxn modelId="{333C3668-79E2-4D68-AD14-FDE078B8CC20}" type="presParOf" srcId="{A5BBC3FB-CF7C-41BE-96B2-F32C1E288FCA}" destId="{23C3976E-98E6-4012-A9E9-F75CB0E77189}" srcOrd="0" destOrd="0" presId="urn:microsoft.com/office/officeart/2005/8/layout/chevron2"/>
    <dgm:cxn modelId="{B5D438BA-6C79-4894-97FF-F93FCA8EA300}" type="presParOf" srcId="{23C3976E-98E6-4012-A9E9-F75CB0E77189}" destId="{D6620D0F-25C4-4692-B12B-9A153F244E81}" srcOrd="0" destOrd="0" presId="urn:microsoft.com/office/officeart/2005/8/layout/chevron2"/>
    <dgm:cxn modelId="{756BEE47-EC57-458D-AB17-457AD9E29041}" type="presParOf" srcId="{23C3976E-98E6-4012-A9E9-F75CB0E77189}" destId="{D65FB041-E786-434C-80E3-4CA6245EC4FA}" srcOrd="1" destOrd="0" presId="urn:microsoft.com/office/officeart/2005/8/layout/chevron2"/>
    <dgm:cxn modelId="{1CC97F97-36CF-467E-9EE5-04BE074A7467}" type="presParOf" srcId="{A5BBC3FB-CF7C-41BE-96B2-F32C1E288FCA}" destId="{130383A9-B5DB-40F6-A1F7-742AF34942BF}" srcOrd="1" destOrd="0" presId="urn:microsoft.com/office/officeart/2005/8/layout/chevron2"/>
    <dgm:cxn modelId="{5668E1E1-CA45-40F5-8D0C-1B666E890250}" type="presParOf" srcId="{A5BBC3FB-CF7C-41BE-96B2-F32C1E288FCA}" destId="{2BF9E585-427F-4C07-8DCE-661FB97EAD84}" srcOrd="2" destOrd="0" presId="urn:microsoft.com/office/officeart/2005/8/layout/chevron2"/>
    <dgm:cxn modelId="{66C73FC9-FBCB-41AB-A324-94F8999595D8}" type="presParOf" srcId="{2BF9E585-427F-4C07-8DCE-661FB97EAD84}" destId="{A5F1A5A1-39BC-4924-B6C9-322C0BC5B47F}" srcOrd="0" destOrd="0" presId="urn:microsoft.com/office/officeart/2005/8/layout/chevron2"/>
    <dgm:cxn modelId="{6C2A357F-0F9C-45EA-9119-A09C45586255}" type="presParOf" srcId="{2BF9E585-427F-4C07-8DCE-661FB97EAD84}" destId="{C7A4F379-1370-4F3F-974F-80AAB8FDC050}" srcOrd="1" destOrd="0" presId="urn:microsoft.com/office/officeart/2005/8/layout/chevron2"/>
    <dgm:cxn modelId="{55BE2434-CEC0-4F0F-A5AC-D7F707C012E8}" type="presParOf" srcId="{A5BBC3FB-CF7C-41BE-96B2-F32C1E288FCA}" destId="{405726A7-441E-4CD3-9B3B-9E4375AC3628}" srcOrd="3" destOrd="0" presId="urn:microsoft.com/office/officeart/2005/8/layout/chevron2"/>
    <dgm:cxn modelId="{7DF7B56F-9E00-46D0-B518-7CB31C787E69}" type="presParOf" srcId="{A5BBC3FB-CF7C-41BE-96B2-F32C1E288FCA}" destId="{DFCAC3DF-80B7-4F74-A4BF-B91C5DC6E24D}" srcOrd="4" destOrd="0" presId="urn:microsoft.com/office/officeart/2005/8/layout/chevron2"/>
    <dgm:cxn modelId="{84959652-7EEA-4651-947E-3AF6C385BE3A}" type="presParOf" srcId="{DFCAC3DF-80B7-4F74-A4BF-B91C5DC6E24D}" destId="{F7B7005E-0665-4A39-BAA1-D2E3B26A1F81}" srcOrd="0" destOrd="0" presId="urn:microsoft.com/office/officeart/2005/8/layout/chevron2"/>
    <dgm:cxn modelId="{5014E60A-EB44-4E8D-AC4E-937D8915729E}" type="presParOf" srcId="{DFCAC3DF-80B7-4F74-A4BF-B91C5DC6E24D}" destId="{DEEC0313-5BED-44AC-9A03-6A5ACF5194CA}" srcOrd="1" destOrd="0" presId="urn:microsoft.com/office/officeart/2005/8/layout/chevron2"/>
    <dgm:cxn modelId="{2FE60010-37BF-463D-BA63-1C64A65460AC}" type="presParOf" srcId="{A5BBC3FB-CF7C-41BE-96B2-F32C1E288FCA}" destId="{28B4E1BF-8A5F-4E12-8B54-75A5D19F0DAE}" srcOrd="5" destOrd="0" presId="urn:microsoft.com/office/officeart/2005/8/layout/chevron2"/>
    <dgm:cxn modelId="{5ABAA216-ADC6-4465-A687-C38346E346BA}" type="presParOf" srcId="{A5BBC3FB-CF7C-41BE-96B2-F32C1E288FCA}" destId="{B7DF2B0C-ED37-403B-8A31-C3C1604E775E}" srcOrd="6" destOrd="0" presId="urn:microsoft.com/office/officeart/2005/8/layout/chevron2"/>
    <dgm:cxn modelId="{EB4202DF-0D0C-4F41-AE4A-17A8D89E47E3}" type="presParOf" srcId="{B7DF2B0C-ED37-403B-8A31-C3C1604E775E}" destId="{27576C73-060A-4230-B15F-B11CC4CD1966}" srcOrd="0" destOrd="0" presId="urn:microsoft.com/office/officeart/2005/8/layout/chevron2"/>
    <dgm:cxn modelId="{69D05797-FCC2-4FFC-9A87-E1065979E0D9}" type="presParOf" srcId="{B7DF2B0C-ED37-403B-8A31-C3C1604E775E}" destId="{BB1F5932-97DA-47A4-B29B-672EC6FA6D3A}" srcOrd="1" destOrd="0" presId="urn:microsoft.com/office/officeart/2005/8/layout/chevron2"/>
    <dgm:cxn modelId="{E4FCF305-D733-44F8-83FD-C6DDA906899E}" type="presParOf" srcId="{A5BBC3FB-CF7C-41BE-96B2-F32C1E288FCA}" destId="{50AD9547-C4F3-4656-9BE1-5B654B3E77C5}" srcOrd="7" destOrd="0" presId="urn:microsoft.com/office/officeart/2005/8/layout/chevron2"/>
    <dgm:cxn modelId="{F9C9451F-8DBA-459A-A102-CC3C86C732AE}" type="presParOf" srcId="{A5BBC3FB-CF7C-41BE-96B2-F32C1E288FCA}" destId="{64DF1599-5209-4289-A8E4-8712C448D62D}" srcOrd="8" destOrd="0" presId="urn:microsoft.com/office/officeart/2005/8/layout/chevron2"/>
    <dgm:cxn modelId="{B47E21EC-4659-4C15-85EB-2D82E0AE602B}" type="presParOf" srcId="{64DF1599-5209-4289-A8E4-8712C448D62D}" destId="{34198FCD-0E72-4C25-8C94-1E04866ED070}" srcOrd="0" destOrd="0" presId="urn:microsoft.com/office/officeart/2005/8/layout/chevron2"/>
    <dgm:cxn modelId="{928292E2-29FC-45BB-B68A-28FA12C07489}" type="presParOf" srcId="{64DF1599-5209-4289-A8E4-8712C448D62D}" destId="{601621D7-9778-481E-A97D-6EFC61ACE9D9}" srcOrd="1" destOrd="0" presId="urn:microsoft.com/office/officeart/2005/8/layout/chevron2"/>
    <dgm:cxn modelId="{9A116608-91E0-4BB4-BD72-A5213E0D5D29}" type="presParOf" srcId="{A5BBC3FB-CF7C-41BE-96B2-F32C1E288FCA}" destId="{358D1888-1071-4DE8-9DCD-3C811B9B5E78}" srcOrd="9" destOrd="0" presId="urn:microsoft.com/office/officeart/2005/8/layout/chevron2"/>
    <dgm:cxn modelId="{2B633D6D-52E5-4DF4-BCA2-6B1F6D87E885}" type="presParOf" srcId="{A5BBC3FB-CF7C-41BE-96B2-F32C1E288FCA}" destId="{14B04B47-D209-45D8-BC49-6AA00F4A8ECC}" srcOrd="10" destOrd="0" presId="urn:microsoft.com/office/officeart/2005/8/layout/chevron2"/>
    <dgm:cxn modelId="{6344C154-8ED5-4D2F-BEB0-E7E369CA346F}" type="presParOf" srcId="{14B04B47-D209-45D8-BC49-6AA00F4A8ECC}" destId="{07A3BF55-7765-492B-AC4F-5F9472122119}" srcOrd="0" destOrd="0" presId="urn:microsoft.com/office/officeart/2005/8/layout/chevron2"/>
    <dgm:cxn modelId="{D06F43DC-5915-4760-A7F9-7CE0AA83E7F9}" type="presParOf" srcId="{14B04B47-D209-45D8-BC49-6AA00F4A8ECC}" destId="{55F51494-1F90-4D3A-8763-447B2C412437}" srcOrd="1" destOrd="0" presId="urn:microsoft.com/office/officeart/2005/8/layout/chevron2"/>
    <dgm:cxn modelId="{512111B5-8DCC-4CCB-93F5-E78A34C48636}" type="presParOf" srcId="{A5BBC3FB-CF7C-41BE-96B2-F32C1E288FCA}" destId="{ED165098-1EDB-4985-AD60-B0A41A8ADC85}" srcOrd="11" destOrd="0" presId="urn:microsoft.com/office/officeart/2005/8/layout/chevron2"/>
    <dgm:cxn modelId="{974641DF-56A4-42CC-A108-6335B3F7CD8C}" type="presParOf" srcId="{A5BBC3FB-CF7C-41BE-96B2-F32C1E288FCA}" destId="{FA5CE7F5-AFA0-4EA5-8992-F4E46C1C16E3}" srcOrd="12" destOrd="0" presId="urn:microsoft.com/office/officeart/2005/8/layout/chevron2"/>
    <dgm:cxn modelId="{3B555815-F9F3-479B-8400-40B83D683B2C}" type="presParOf" srcId="{FA5CE7F5-AFA0-4EA5-8992-F4E46C1C16E3}" destId="{D5D781A9-F281-4537-A6C7-F3368C7DB332}" srcOrd="0" destOrd="0" presId="urn:microsoft.com/office/officeart/2005/8/layout/chevron2"/>
    <dgm:cxn modelId="{E7487BE5-2055-4A04-8BA0-53D178409C7D}" type="presParOf" srcId="{FA5CE7F5-AFA0-4EA5-8992-F4E46C1C16E3}" destId="{8F4D3F8E-E115-4D9D-A655-7B9CED850894}" srcOrd="1" destOrd="0" presId="urn:microsoft.com/office/officeart/2005/8/layout/chevron2"/>
    <dgm:cxn modelId="{2F568050-34AC-42CA-A609-AC8BF9532976}" type="presParOf" srcId="{A5BBC3FB-CF7C-41BE-96B2-F32C1E288FCA}" destId="{7EEE6A66-3454-4768-868A-0B8DEF5BBBB6}" srcOrd="13" destOrd="0" presId="urn:microsoft.com/office/officeart/2005/8/layout/chevron2"/>
    <dgm:cxn modelId="{48A36505-F824-478F-94F3-426E5CE1DB49}" type="presParOf" srcId="{A5BBC3FB-CF7C-41BE-96B2-F32C1E288FCA}" destId="{847BCBDF-91FF-4C49-B4BB-8D7461D08CBD}" srcOrd="14" destOrd="0" presId="urn:microsoft.com/office/officeart/2005/8/layout/chevron2"/>
    <dgm:cxn modelId="{E2376200-3056-4D35-9CFB-761E26335483}" type="presParOf" srcId="{847BCBDF-91FF-4C49-B4BB-8D7461D08CBD}" destId="{513B6C58-E2E6-4415-B13B-FA1D4F9E0B09}" srcOrd="0" destOrd="0" presId="urn:microsoft.com/office/officeart/2005/8/layout/chevron2"/>
    <dgm:cxn modelId="{90D163EE-A56B-4DC0-8FB5-190081D356D7}" type="presParOf" srcId="{847BCBDF-91FF-4C49-B4BB-8D7461D08CBD}" destId="{65D59537-3229-410A-AA7D-1EB9111044A2}" srcOrd="1" destOrd="0" presId="urn:microsoft.com/office/officeart/2005/8/layout/chevron2"/>
    <dgm:cxn modelId="{A6101C38-B776-4D64-917E-41EAAD4E9948}" type="presParOf" srcId="{A5BBC3FB-CF7C-41BE-96B2-F32C1E288FCA}" destId="{B2FF682A-A739-4A1E-808E-502539C2C46F}" srcOrd="15" destOrd="0" presId="urn:microsoft.com/office/officeart/2005/8/layout/chevron2"/>
    <dgm:cxn modelId="{3EE0EC86-B354-436B-B397-2E9A5E2FF00E}" type="presParOf" srcId="{A5BBC3FB-CF7C-41BE-96B2-F32C1E288FCA}" destId="{0B5613F2-C98A-467D-BBD9-3DE3EA6F6CF5}" srcOrd="16" destOrd="0" presId="urn:microsoft.com/office/officeart/2005/8/layout/chevron2"/>
    <dgm:cxn modelId="{55915217-6EB0-430A-A550-F2B941787698}" type="presParOf" srcId="{0B5613F2-C98A-467D-BBD9-3DE3EA6F6CF5}" destId="{A0B1F510-2684-4665-8C24-6FE494567EF2}" srcOrd="0" destOrd="0" presId="urn:microsoft.com/office/officeart/2005/8/layout/chevron2"/>
    <dgm:cxn modelId="{3CB77DAF-4CE7-4BF2-B959-52F3ACA70BC7}" type="presParOf" srcId="{0B5613F2-C98A-467D-BBD9-3DE3EA6F6CF5}" destId="{BAAFACDA-AC54-4709-A3B5-7E8D487FB1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20D0F-25C4-4692-B12B-9A153F244E81}">
      <dsp:nvSpPr>
        <dsp:cNvPr id="0" name=""/>
        <dsp:cNvSpPr/>
      </dsp:nvSpPr>
      <dsp:spPr>
        <a:xfrm rot="5400000">
          <a:off x="-100306" y="105277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1.</a:t>
          </a:r>
        </a:p>
      </dsp:txBody>
      <dsp:txXfrm rot="-5400000">
        <a:off x="2" y="239019"/>
        <a:ext cx="468097" cy="200614"/>
      </dsp:txXfrm>
    </dsp:sp>
    <dsp:sp modelId="{D65FB041-E786-434C-80E3-4CA6245EC4FA}">
      <dsp:nvSpPr>
        <dsp:cNvPr id="0" name=""/>
        <dsp:cNvSpPr/>
      </dsp:nvSpPr>
      <dsp:spPr>
        <a:xfrm rot="5400000">
          <a:off x="3653121" y="-3180053"/>
          <a:ext cx="434662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Submission of Modification Proposal within permitted time;</a:t>
          </a:r>
        </a:p>
      </dsp:txBody>
      <dsp:txXfrm rot="-5400000">
        <a:off x="468097" y="26189"/>
        <a:ext cx="6783492" cy="392226"/>
      </dsp:txXfrm>
    </dsp:sp>
    <dsp:sp modelId="{A5F1A5A1-39BC-4924-B6C9-322C0BC5B47F}">
      <dsp:nvSpPr>
        <dsp:cNvPr id="0" name=""/>
        <dsp:cNvSpPr/>
      </dsp:nvSpPr>
      <dsp:spPr>
        <a:xfrm rot="5400000">
          <a:off x="-100306" y="709382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2.</a:t>
          </a:r>
        </a:p>
      </dsp:txBody>
      <dsp:txXfrm rot="-5400000">
        <a:off x="2" y="843124"/>
        <a:ext cx="468097" cy="200614"/>
      </dsp:txXfrm>
    </dsp:sp>
    <dsp:sp modelId="{C7A4F379-1370-4F3F-974F-80AAB8FDC050}">
      <dsp:nvSpPr>
        <dsp:cNvPr id="0" name=""/>
        <dsp:cNvSpPr/>
      </dsp:nvSpPr>
      <dsp:spPr>
        <a:xfrm rot="5400000">
          <a:off x="3653121" y="-2575948"/>
          <a:ext cx="434662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Workshop to discuss proposal and determine priority of implementation (if approved);</a:t>
          </a:r>
        </a:p>
      </dsp:txBody>
      <dsp:txXfrm rot="-5400000">
        <a:off x="468097" y="630294"/>
        <a:ext cx="6783492" cy="392226"/>
      </dsp:txXfrm>
    </dsp:sp>
    <dsp:sp modelId="{F7B7005E-0665-4A39-BAA1-D2E3B26A1F81}">
      <dsp:nvSpPr>
        <dsp:cNvPr id="0" name=""/>
        <dsp:cNvSpPr/>
      </dsp:nvSpPr>
      <dsp:spPr>
        <a:xfrm rot="5400000">
          <a:off x="-100306" y="1313487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3.</a:t>
          </a:r>
        </a:p>
      </dsp:txBody>
      <dsp:txXfrm rot="-5400000">
        <a:off x="2" y="1447229"/>
        <a:ext cx="468097" cy="200614"/>
      </dsp:txXfrm>
    </dsp:sp>
    <dsp:sp modelId="{DEEC0313-5BED-44AC-9A03-6A5ACF5194CA}">
      <dsp:nvSpPr>
        <dsp:cNvPr id="0" name=""/>
        <dsp:cNvSpPr/>
      </dsp:nvSpPr>
      <dsp:spPr>
        <a:xfrm rot="5400000">
          <a:off x="3653121" y="-1971843"/>
          <a:ext cx="434662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Impact Assessment (where appropriate);</a:t>
          </a:r>
        </a:p>
      </dsp:txBody>
      <dsp:txXfrm rot="-5400000">
        <a:off x="468097" y="1234399"/>
        <a:ext cx="6783492" cy="392226"/>
      </dsp:txXfrm>
    </dsp:sp>
    <dsp:sp modelId="{27576C73-060A-4230-B15F-B11CC4CD1966}">
      <dsp:nvSpPr>
        <dsp:cNvPr id="0" name=""/>
        <dsp:cNvSpPr/>
      </dsp:nvSpPr>
      <dsp:spPr>
        <a:xfrm rot="5400000">
          <a:off x="-100306" y="1917592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4.</a:t>
          </a:r>
        </a:p>
      </dsp:txBody>
      <dsp:txXfrm rot="-5400000">
        <a:off x="2" y="2051334"/>
        <a:ext cx="468097" cy="200614"/>
      </dsp:txXfrm>
    </dsp:sp>
    <dsp:sp modelId="{BB1F5932-97DA-47A4-B29B-672EC6FA6D3A}">
      <dsp:nvSpPr>
        <dsp:cNvPr id="0" name=""/>
        <dsp:cNvSpPr/>
      </dsp:nvSpPr>
      <dsp:spPr>
        <a:xfrm rot="5400000">
          <a:off x="3674928" y="-1401837"/>
          <a:ext cx="391048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Finalisation of legal drafting of Modification Proposal;</a:t>
          </a:r>
        </a:p>
      </dsp:txBody>
      <dsp:txXfrm rot="-5400000">
        <a:off x="468098" y="1824082"/>
        <a:ext cx="6785621" cy="352870"/>
      </dsp:txXfrm>
    </dsp:sp>
    <dsp:sp modelId="{34198FCD-0E72-4C25-8C94-1E04866ED070}">
      <dsp:nvSpPr>
        <dsp:cNvPr id="0" name=""/>
        <dsp:cNvSpPr/>
      </dsp:nvSpPr>
      <dsp:spPr>
        <a:xfrm rot="5400000">
          <a:off x="-100306" y="2527887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5.</a:t>
          </a:r>
        </a:p>
      </dsp:txBody>
      <dsp:txXfrm rot="-5400000">
        <a:off x="2" y="2661629"/>
        <a:ext cx="468097" cy="200614"/>
      </dsp:txXfrm>
    </dsp:sp>
    <dsp:sp modelId="{601621D7-9778-481E-A97D-6EFC61ACE9D9}">
      <dsp:nvSpPr>
        <dsp:cNvPr id="0" name=""/>
        <dsp:cNvSpPr/>
      </dsp:nvSpPr>
      <dsp:spPr>
        <a:xfrm rot="5400000">
          <a:off x="3646932" y="-757443"/>
          <a:ext cx="447041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Workshop;</a:t>
          </a:r>
        </a:p>
      </dsp:txBody>
      <dsp:txXfrm rot="-5400000">
        <a:off x="468098" y="2443214"/>
        <a:ext cx="6782887" cy="403395"/>
      </dsp:txXfrm>
    </dsp:sp>
    <dsp:sp modelId="{07A3BF55-7765-492B-AC4F-5F9472122119}">
      <dsp:nvSpPr>
        <dsp:cNvPr id="0" name=""/>
        <dsp:cNvSpPr/>
      </dsp:nvSpPr>
      <dsp:spPr>
        <a:xfrm rot="5400000">
          <a:off x="-100306" y="3158925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6.</a:t>
          </a:r>
        </a:p>
      </dsp:txBody>
      <dsp:txXfrm rot="-5400000">
        <a:off x="2" y="3292667"/>
        <a:ext cx="468097" cy="200614"/>
      </dsp:txXfrm>
    </dsp:sp>
    <dsp:sp modelId="{55F51494-1F90-4D3A-8763-447B2C412437}">
      <dsp:nvSpPr>
        <dsp:cNvPr id="0" name=""/>
        <dsp:cNvSpPr/>
      </dsp:nvSpPr>
      <dsp:spPr>
        <a:xfrm rot="5400000">
          <a:off x="3626187" y="-133754"/>
          <a:ext cx="488529" cy="6804710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Proposed Decision, report from TSOs on systems impact and legal drafting to be submitted to SEM Committee for review and consultation;</a:t>
          </a:r>
        </a:p>
      </dsp:txBody>
      <dsp:txXfrm rot="-5400000">
        <a:off x="468097" y="3048184"/>
        <a:ext cx="6780862" cy="440833"/>
      </dsp:txXfrm>
    </dsp:sp>
    <dsp:sp modelId="{D5D781A9-F281-4537-A6C7-F3368C7DB332}">
      <dsp:nvSpPr>
        <dsp:cNvPr id="0" name=""/>
        <dsp:cNvSpPr/>
      </dsp:nvSpPr>
      <dsp:spPr>
        <a:xfrm rot="5400000">
          <a:off x="-100306" y="3763031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7. </a:t>
          </a:r>
        </a:p>
      </dsp:txBody>
      <dsp:txXfrm rot="-5400000">
        <a:off x="2" y="3896773"/>
        <a:ext cx="468097" cy="200614"/>
      </dsp:txXfrm>
    </dsp:sp>
    <dsp:sp modelId="{8F4D3F8E-E115-4D9D-A655-7B9CED850894}">
      <dsp:nvSpPr>
        <dsp:cNvPr id="0" name=""/>
        <dsp:cNvSpPr/>
      </dsp:nvSpPr>
      <dsp:spPr>
        <a:xfrm rot="5400000">
          <a:off x="3653121" y="477700"/>
          <a:ext cx="434662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Consultation</a:t>
          </a:r>
        </a:p>
      </dsp:txBody>
      <dsp:txXfrm rot="-5400000">
        <a:off x="468097" y="3683942"/>
        <a:ext cx="6783492" cy="392226"/>
      </dsp:txXfrm>
    </dsp:sp>
    <dsp:sp modelId="{513B6C58-E2E6-4415-B13B-FA1D4F9E0B09}">
      <dsp:nvSpPr>
        <dsp:cNvPr id="0" name=""/>
        <dsp:cNvSpPr/>
      </dsp:nvSpPr>
      <dsp:spPr>
        <a:xfrm rot="5400000">
          <a:off x="-100306" y="4367136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8.</a:t>
          </a:r>
        </a:p>
      </dsp:txBody>
      <dsp:txXfrm rot="-5400000">
        <a:off x="2" y="4500878"/>
        <a:ext cx="468097" cy="200614"/>
      </dsp:txXfrm>
    </dsp:sp>
    <dsp:sp modelId="{65D59537-3229-410A-AA7D-1EB9111044A2}">
      <dsp:nvSpPr>
        <dsp:cNvPr id="0" name=""/>
        <dsp:cNvSpPr/>
      </dsp:nvSpPr>
      <dsp:spPr>
        <a:xfrm rot="5400000">
          <a:off x="3653121" y="1081805"/>
          <a:ext cx="434662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SEM Committee Decision</a:t>
          </a:r>
        </a:p>
      </dsp:txBody>
      <dsp:txXfrm rot="-5400000">
        <a:off x="468097" y="4288047"/>
        <a:ext cx="6783492" cy="392226"/>
      </dsp:txXfrm>
    </dsp:sp>
    <dsp:sp modelId="{A0B1F510-2684-4665-8C24-6FE494567EF2}">
      <dsp:nvSpPr>
        <dsp:cNvPr id="0" name=""/>
        <dsp:cNvSpPr/>
      </dsp:nvSpPr>
      <dsp:spPr>
        <a:xfrm rot="5400000">
          <a:off x="-100306" y="4971241"/>
          <a:ext cx="668711" cy="468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300" kern="1200"/>
            <a:t>9.</a:t>
          </a:r>
        </a:p>
      </dsp:txBody>
      <dsp:txXfrm rot="-5400000">
        <a:off x="2" y="5104983"/>
        <a:ext cx="468097" cy="200614"/>
      </dsp:txXfrm>
    </dsp:sp>
    <dsp:sp modelId="{BAAFACDA-AC54-4709-A3B5-7E8D487FB112}">
      <dsp:nvSpPr>
        <dsp:cNvPr id="0" name=""/>
        <dsp:cNvSpPr/>
      </dsp:nvSpPr>
      <dsp:spPr>
        <a:xfrm rot="5400000">
          <a:off x="3653121" y="1685910"/>
          <a:ext cx="434662" cy="680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Implementation of Change to CMC</a:t>
          </a:r>
        </a:p>
      </dsp:txBody>
      <dsp:txXfrm rot="-5400000">
        <a:off x="468097" y="4892152"/>
        <a:ext cx="6783492" cy="392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DDF4F919-39DC-4DA6-A1D9-0B0776F65440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6DCA6155-5230-4558-832A-453213226F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F468C3C9-CB0C-4167-9613-FA19B9F54DF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37" tIns="45718" rIns="91437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171447-423E-412F-8055-83366D88150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1447-423E-412F-8055-83366D881500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1447-423E-412F-8055-83366D881500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784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1447-423E-412F-8055-83366D881500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48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316416" y="6381328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3200" b="1" kern="1200" baseline="0" dirty="0">
                <a:solidFill>
                  <a:srgbClr val="00A1B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0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8B003-6CE8-4270-9597-44C07B71BE3F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884368" y="63720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2E5F0BE-AFE4-40B0-83DD-278B6A517A80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FE0B5-FBFA-40DB-804C-CD52E4BAC6D6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A1619-5710-4924-9FD9-24E48FF926DB}" type="datetimeFigureOut">
              <a:rPr lang="en-GB" smtClean="0"/>
              <a:pPr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</a:pP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I-SEM CRM </a:t>
            </a:r>
            <a:b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</a:b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Decision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A1B1"/>
                </a:solidFill>
                <a:latin typeface="Arial"/>
                <a:cs typeface="Arial"/>
              </a:rPr>
              <a:t>Contract, Auction Design and Market Power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661248"/>
            <a:ext cx="2114550" cy="1054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2938056" y="1703474"/>
            <a:ext cx="2498" cy="4182396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728192" y="5750819"/>
            <a:ext cx="5591331" cy="14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150291" y="2078850"/>
            <a:ext cx="14991" cy="36719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2160" y="1664513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Qualified MW = Q MW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923064" y="2482963"/>
            <a:ext cx="5051686" cy="149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8428" y="2303083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€Y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36895" y="2427768"/>
            <a:ext cx="1502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Auction Price Cap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50291" y="4208089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(P</a:t>
            </a:r>
            <a:r>
              <a:rPr lang="en-GB" baseline="-25000" dirty="0"/>
              <a:t>1</a:t>
            </a:r>
            <a:r>
              <a:rPr lang="en-GB" dirty="0"/>
              <a:t>,Q</a:t>
            </a:r>
            <a:r>
              <a:rPr lang="en-GB" baseline="-25000" dirty="0"/>
              <a:t>1</a:t>
            </a:r>
            <a:r>
              <a:rPr lang="en-GB" dirty="0"/>
              <a:t>,1, No)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6343" y="44466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87897" y="443418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20376" y="230807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63832" y="510874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34638" y="513872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49628" y="558842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X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7165281" y="2542924"/>
            <a:ext cx="1" cy="20836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98745" y="4599075"/>
            <a:ext cx="12490" cy="7020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17318" y="139448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Price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889192" y="5387511"/>
            <a:ext cx="10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Quantity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38215" y="4871400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(P</a:t>
            </a:r>
            <a:r>
              <a:rPr lang="en-GB" baseline="-25000" dirty="0"/>
              <a:t>2</a:t>
            </a:r>
            <a:r>
              <a:rPr lang="en-GB" dirty="0"/>
              <a:t>,Q</a:t>
            </a:r>
            <a:r>
              <a:rPr lang="en-GB" baseline="-25000" dirty="0"/>
              <a:t>2</a:t>
            </a:r>
            <a:r>
              <a:rPr lang="en-GB" dirty="0"/>
              <a:t>,1,No)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4487040" y="5306111"/>
            <a:ext cx="9992" cy="4447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20225" y="5432516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(P</a:t>
            </a:r>
            <a:r>
              <a:rPr lang="en-GB" baseline="-25000" dirty="0"/>
              <a:t>3</a:t>
            </a:r>
            <a:r>
              <a:rPr lang="en-GB" dirty="0"/>
              <a:t>,Q</a:t>
            </a:r>
            <a:r>
              <a:rPr lang="en-GB" baseline="-25000" dirty="0"/>
              <a:t>3</a:t>
            </a:r>
            <a:r>
              <a:rPr lang="en-GB" dirty="0"/>
              <a:t>,1,No)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512022" y="5286124"/>
            <a:ext cx="1244183" cy="1499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5833655" y="4599075"/>
            <a:ext cx="1244183" cy="1499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6" idx="0"/>
          </p:cNvCxnSpPr>
          <p:nvPr/>
        </p:nvCxnSpPr>
        <p:spPr>
          <a:xfrm>
            <a:off x="4334638" y="3487306"/>
            <a:ext cx="762572" cy="1384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57975" y="2785793"/>
            <a:ext cx="2488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bid up to 10 years if significant financial investment 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520869" y="3893789"/>
            <a:ext cx="0" cy="1017582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80074" y="352445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Inflexible bid</a:t>
            </a:r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935"/>
          </a:xfrm>
        </p:spPr>
        <p:txBody>
          <a:bodyPr/>
          <a:lstStyle/>
          <a:p>
            <a:r>
              <a:rPr lang="en-GB" dirty="0"/>
              <a:t>Structure of bid: proposal</a:t>
            </a: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763815"/>
            <a:ext cx="1911693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Up to 5 “PQ” pairs allowed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Inflexible bids allowed</a:t>
            </a:r>
          </a:p>
        </p:txBody>
      </p:sp>
    </p:spTree>
    <p:extLst>
      <p:ext uri="{BB962C8B-B14F-4D97-AF65-F5344CB8AC3E}">
        <p14:creationId xmlns:p14="http://schemas.microsoft.com/office/powerpoint/2010/main" val="3346773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Winner determination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How do you treat bidders wanting different contract lengths:</a:t>
            </a:r>
          </a:p>
          <a:p>
            <a:r>
              <a:rPr lang="en-IE" sz="2000" b="1" dirty="0"/>
              <a:t>Option 1: Purely on a price basis, ignoring contract duration</a:t>
            </a:r>
            <a:endParaRPr lang="en-GB" sz="2000" b="1" dirty="0"/>
          </a:p>
          <a:p>
            <a:r>
              <a:rPr lang="en-IE" sz="2000" dirty="0"/>
              <a:t>Option 2: Discount rate calculation</a:t>
            </a:r>
            <a:endParaRPr lang="en-GB" sz="2000" dirty="0"/>
          </a:p>
          <a:p>
            <a:r>
              <a:rPr lang="en-IE" sz="2000" dirty="0"/>
              <a:t>Option 3: Multiply each bid amount by (bid’s contract length/maximum possible contract length)</a:t>
            </a:r>
            <a:endParaRPr lang="en-GB" sz="2000" dirty="0"/>
          </a:p>
          <a:p>
            <a:r>
              <a:rPr lang="en-IE" sz="2000" dirty="0"/>
              <a:t>Option 4: Based on expectation of prices in future auctions</a:t>
            </a:r>
          </a:p>
          <a:p>
            <a:pPr marL="0" indent="0">
              <a:buNone/>
            </a:pPr>
            <a:endParaRPr lang="en-IE" sz="2000" dirty="0"/>
          </a:p>
          <a:p>
            <a:pPr marL="0" indent="0">
              <a:buNone/>
            </a:pPr>
            <a:r>
              <a:rPr lang="en-IE" sz="2000" dirty="0"/>
              <a:t>We consider Option 1 to be the most appropriate for the following reasons:</a:t>
            </a:r>
            <a:endParaRPr lang="en-GB" sz="2000" dirty="0"/>
          </a:p>
          <a:p>
            <a:r>
              <a:rPr lang="en-IE" sz="2000" dirty="0"/>
              <a:t>Auction efficiency and competition:  Judged purely on price offered for Capacity Delivery year, this approach will ensure efficient procurement, at least for the first delivery year</a:t>
            </a:r>
            <a:endParaRPr lang="en-GB" sz="2000" dirty="0"/>
          </a:p>
          <a:p>
            <a:r>
              <a:rPr lang="en-IE" sz="2000" dirty="0"/>
              <a:t>Simplicity, practicality and cost: </a:t>
            </a:r>
            <a:endParaRPr lang="en-GB" sz="2000" dirty="0"/>
          </a:p>
          <a:p>
            <a:pPr lvl="1"/>
            <a:r>
              <a:rPr lang="en-IE" sz="2000" dirty="0"/>
              <a:t>Clearly the simplest and most transparent; and</a:t>
            </a:r>
            <a:endParaRPr lang="en-GB" sz="2000" dirty="0"/>
          </a:p>
          <a:p>
            <a:pPr lvl="1"/>
            <a:r>
              <a:rPr lang="en-IE" sz="2000" dirty="0"/>
              <a:t>Not clear how the relevant adjustments for some other options would be implemented in practice, nobody else has solved</a:t>
            </a:r>
            <a:endParaRPr lang="en-GB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/>
              <a:t>Variants of pricing:</a:t>
            </a:r>
          </a:p>
          <a:p>
            <a:r>
              <a:rPr lang="en-GB" sz="2800" dirty="0"/>
              <a:t>Pay-as-clear (uniform pricing):</a:t>
            </a:r>
          </a:p>
          <a:p>
            <a:pPr lvl="1"/>
            <a:r>
              <a:rPr lang="en-GB" dirty="0"/>
              <a:t>Highest accepted bid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Lowest rejected bid</a:t>
            </a:r>
          </a:p>
          <a:p>
            <a:endParaRPr lang="en-GB" sz="2800" dirty="0"/>
          </a:p>
          <a:p>
            <a:r>
              <a:rPr lang="en-GB" sz="2800" dirty="0"/>
              <a:t>Pay-as-bid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Also an issue about pricing if you accepted an “out-of-merit bid” to deal with lumpiness issue</a:t>
            </a:r>
          </a:p>
          <a:p>
            <a:endParaRPr lang="en-GB" sz="2800" dirty="0"/>
          </a:p>
        </p:txBody>
      </p:sp>
      <p:sp>
        <p:nvSpPr>
          <p:cNvPr id="4" name="Striped Right Arrow 3"/>
          <p:cNvSpPr/>
          <p:nvPr/>
        </p:nvSpPr>
        <p:spPr>
          <a:xfrm rot="10800000">
            <a:off x="4644008" y="2564904"/>
            <a:ext cx="1080120" cy="360040"/>
          </a:xfrm>
          <a:prstGeom prst="striped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796137" y="256490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Preferred option: Efficient, typically employed in auctions</a:t>
            </a:r>
          </a:p>
        </p:txBody>
      </p:sp>
      <p:sp>
        <p:nvSpPr>
          <p:cNvPr id="9" name="Striped Right Arrow 8"/>
          <p:cNvSpPr/>
          <p:nvPr/>
        </p:nvSpPr>
        <p:spPr>
          <a:xfrm rot="10800000">
            <a:off x="4644008" y="3571274"/>
            <a:ext cx="1080120" cy="360040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796136" y="3429000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Strongest incentives for truthful bidding, but pays more than necessary</a:t>
            </a:r>
          </a:p>
        </p:txBody>
      </p:sp>
      <p:sp>
        <p:nvSpPr>
          <p:cNvPr id="11" name="Striped Right Arrow 10"/>
          <p:cNvSpPr/>
          <p:nvPr/>
        </p:nvSpPr>
        <p:spPr>
          <a:xfrm rot="10800000">
            <a:off x="4644009" y="4581128"/>
            <a:ext cx="1080120" cy="360040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96137" y="4437112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Weak incentives for truthful bidding, favours information rich bidders?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Lumpiness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3358827"/>
          </a:xfrm>
        </p:spPr>
        <p:txBody>
          <a:bodyPr>
            <a:noAutofit/>
          </a:bodyPr>
          <a:lstStyle/>
          <a:p>
            <a:r>
              <a:rPr lang="en-IE" sz="2000" dirty="0"/>
              <a:t>Option 1: Accept the marginal bid in all circumstances</a:t>
            </a:r>
            <a:endParaRPr lang="en-GB" sz="2000" dirty="0"/>
          </a:p>
          <a:p>
            <a:r>
              <a:rPr lang="en-IE" sz="2000" dirty="0"/>
              <a:t>Option 2: Accept or reject the marginal bid based on: </a:t>
            </a:r>
            <a:endParaRPr lang="en-GB" sz="2000" dirty="0"/>
          </a:p>
          <a:p>
            <a:pPr lvl="1"/>
            <a:r>
              <a:rPr lang="en-IE" sz="2000" dirty="0"/>
              <a:t>Option 2a: a net welfare function calculation; or</a:t>
            </a:r>
            <a:endParaRPr lang="en-GB" sz="2000" dirty="0"/>
          </a:p>
          <a:p>
            <a:pPr lvl="1"/>
            <a:r>
              <a:rPr lang="en-IE" sz="2000" dirty="0"/>
              <a:t>Option 2b: some simpler rules based on MW tolerances</a:t>
            </a:r>
            <a:endParaRPr lang="en-GB" sz="2000" dirty="0"/>
          </a:p>
          <a:p>
            <a:r>
              <a:rPr lang="en-IE" sz="2000" dirty="0"/>
              <a:t>Option 3: Can accept out-of-merit bids, based on:</a:t>
            </a:r>
            <a:endParaRPr lang="en-GB" sz="2000" dirty="0"/>
          </a:p>
          <a:p>
            <a:pPr lvl="1"/>
            <a:r>
              <a:rPr lang="en-IE" sz="2000" dirty="0"/>
              <a:t>Option 3a: Least total purchase cost </a:t>
            </a:r>
            <a:endParaRPr lang="en-GB" sz="2000" dirty="0"/>
          </a:p>
          <a:p>
            <a:pPr lvl="1"/>
            <a:r>
              <a:rPr lang="en-IE" sz="2000" dirty="0"/>
              <a:t>Option 3b: Net Consumer Welfare function</a:t>
            </a:r>
            <a:endParaRPr lang="en-GB" sz="2000" dirty="0"/>
          </a:p>
          <a:p>
            <a:pPr lvl="1"/>
            <a:r>
              <a:rPr lang="en-IE" sz="2000" b="1" dirty="0"/>
              <a:t>Option 3c: Total social welfare (Net Consumer + Producer Welfare) function. </a:t>
            </a:r>
            <a:r>
              <a:rPr lang="en-GB" sz="2000" b="1" dirty="0"/>
              <a:t>But with proviso that fully in merit bids, must be accepted*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6669360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*subject to transitional transmission constraint issues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208" y="4437112"/>
            <a:ext cx="8219256" cy="20928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Rationale: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Accepting out-of-merit bids instead of marginal: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can improve efficiency and benefit consumers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Marginal bid rejected due to its inflexibility declaration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Not allowing fully in merit bids to be rejected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Simplicity- reduces number of permutations to evaluate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Fairness- it would be small in-merit bids most at risk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Using social welfare: fewer distortions / perverse outcomes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185" y="29074"/>
            <a:ext cx="8229600" cy="1143000"/>
          </a:xfrm>
        </p:spPr>
        <p:txBody>
          <a:bodyPr/>
          <a:lstStyle/>
          <a:p>
            <a:r>
              <a:rPr lang="en-GB" dirty="0"/>
              <a:t>Market Power Decisions: Overview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3968" y="908720"/>
            <a:ext cx="440283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Yes- value to be determined in Parameters consultation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3968" y="1700808"/>
            <a:ext cx="440283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Uniform Price-taker Offer Cap, applies to all generators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Apply for higher CMU specific limit, based on Net Going Forward Costs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347864" y="2235804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3347864" y="3140968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347864" y="1135940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3347864" y="3740422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273624" y="3068960"/>
            <a:ext cx="440283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No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73624" y="3513202"/>
            <a:ext cx="440283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Yes. Principles set out, values to be determined in Parameters consultation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3968" y="4305290"/>
            <a:ext cx="440283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No ex ante controls on generators being aggregators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380" y="1031831"/>
            <a:ext cx="2881460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Auction Price Cap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9466" y="2162472"/>
            <a:ext cx="2890565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/>
              <a:t>Other Bid Limits</a:t>
            </a:r>
            <a:endParaRPr lang="en-GB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49466" y="3068960"/>
            <a:ext cx="2890565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/>
              <a:t>Bid floors</a:t>
            </a:r>
            <a:endParaRPr lang="en-GB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44" y="3667090"/>
            <a:ext cx="2870851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/>
              <a:t>Sloping demand curve</a:t>
            </a:r>
            <a:endParaRPr lang="en-GB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1520" y="4459178"/>
            <a:ext cx="2870097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/>
              <a:t>Capacity Aggregation</a:t>
            </a:r>
            <a:endParaRPr lang="en-GB" sz="2000" dirty="0"/>
          </a:p>
        </p:txBody>
      </p:sp>
      <p:sp>
        <p:nvSpPr>
          <p:cNvPr id="23" name="Right Arrow 22"/>
          <p:cNvSpPr/>
          <p:nvPr/>
        </p:nvSpPr>
        <p:spPr>
          <a:xfrm>
            <a:off x="3347864" y="4532510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283968" y="5085184"/>
            <a:ext cx="440283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No. Allowed to enter T-1 auction for same Delivery Year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520" y="5085184"/>
            <a:ext cx="2870097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/>
              <a:t>Restrictions on plant opting out of T-4 auction </a:t>
            </a:r>
            <a:endParaRPr lang="en-GB" sz="2000" dirty="0"/>
          </a:p>
        </p:txBody>
      </p:sp>
      <p:sp>
        <p:nvSpPr>
          <p:cNvPr id="25" name="Right Arrow 24"/>
          <p:cNvSpPr/>
          <p:nvPr/>
        </p:nvSpPr>
        <p:spPr>
          <a:xfrm>
            <a:off x="3347864" y="5312404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4283968" y="5889466"/>
            <a:ext cx="440283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Mandatory centralised platform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1520" y="5889466"/>
            <a:ext cx="2870097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/>
              <a:t>Secondary market</a:t>
            </a:r>
            <a:endParaRPr lang="en-GB" sz="2000" dirty="0"/>
          </a:p>
        </p:txBody>
      </p:sp>
      <p:sp>
        <p:nvSpPr>
          <p:cNvPr id="28" name="Right Arrow 27"/>
          <p:cNvSpPr/>
          <p:nvPr/>
        </p:nvSpPr>
        <p:spPr>
          <a:xfrm>
            <a:off x="3347864" y="5949280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89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563888" y="5301208"/>
            <a:ext cx="5472608" cy="1080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563888" y="4365104"/>
            <a:ext cx="5472608" cy="8377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563888" y="3217937"/>
            <a:ext cx="5472608" cy="10812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95536" y="4401108"/>
            <a:ext cx="2463594" cy="8017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95536" y="5301209"/>
            <a:ext cx="2463594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95536" y="3212976"/>
            <a:ext cx="2463594" cy="1091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563888" y="1377353"/>
            <a:ext cx="5472608" cy="1753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80214" y="1377353"/>
            <a:ext cx="2463594" cy="175347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Other Bid Limits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3435387"/>
            <a:ext cx="2738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uniform, not technology specific?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792427"/>
            <a:ext cx="2764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applicable to all generators, not just dominant?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7" y="5379604"/>
            <a:ext cx="2463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Applications for higher CMU specific bid limit- how will it work?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0214" y="4438853"/>
            <a:ext cx="2738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level will Uniform Price-Offer Cap be set at?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1376929"/>
            <a:ext cx="51125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Concerned about tacit collusion, not just unilateral market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Take conservative approach initially until proven competitive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Considered Two/Three Pivotal Supplier test, but in practice would mean all bidders captured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3888" y="4371491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be determined in parameters consultation, but should cover Net Going Forward Cost of majority of plant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81132" y="3296887"/>
            <a:ext cx="5283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Preference for technology neutrality- outlier technologies can be dealt with on via CMU specific application process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2859130" y="2127369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2866904" y="3631829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>
            <a:off x="2843808" y="4706433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2843808" y="5714546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563888" y="5301209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Application made as part of Qualification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Must prove CMU Net Going Forward Costs to satisfaction of SEMC, to obtain higher limit </a:t>
            </a:r>
          </a:p>
        </p:txBody>
      </p:sp>
    </p:spTree>
    <p:extLst>
      <p:ext uri="{BB962C8B-B14F-4D97-AF65-F5344CB8AC3E}">
        <p14:creationId xmlns:p14="http://schemas.microsoft.com/office/powerpoint/2010/main" val="355574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for setting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System security (Reliability) and economic efficiency:</a:t>
            </a:r>
          </a:p>
          <a:p>
            <a:pPr lvl="1"/>
            <a:r>
              <a:rPr lang="en-US" dirty="0"/>
              <a:t>Consistent with at 8 hours LOLE</a:t>
            </a:r>
            <a:endParaRPr lang="en-GB" dirty="0"/>
          </a:p>
          <a:p>
            <a:pPr lvl="1"/>
            <a:r>
              <a:rPr lang="en-US" dirty="0"/>
              <a:t>At minimum, reflect an economically efficient trade-off between price of Reliability Option and value of extra reliability</a:t>
            </a:r>
            <a:endParaRPr lang="en-GB" dirty="0"/>
          </a:p>
          <a:p>
            <a:pPr lvl="0"/>
            <a:r>
              <a:rPr lang="en-GB" dirty="0"/>
              <a:t>Competition: Reduce susceptibility of the auction to market power (in conjunction with other market power controls);</a:t>
            </a:r>
          </a:p>
          <a:p>
            <a:pPr lvl="0"/>
            <a:r>
              <a:rPr lang="en-GB" dirty="0"/>
              <a:t>Stability (price volatility):</a:t>
            </a:r>
          </a:p>
          <a:p>
            <a:pPr lvl="1"/>
            <a:r>
              <a:rPr lang="en-US" dirty="0"/>
              <a:t>Reduce volatility impact from small variations in market conditions and administrative parameters</a:t>
            </a:r>
            <a:endParaRPr lang="en-GB" dirty="0"/>
          </a:p>
          <a:p>
            <a:pPr lvl="1"/>
            <a:r>
              <a:rPr lang="en-US" dirty="0"/>
              <a:t>Limit the frequency of outcomes at Auction Price Cap.</a:t>
            </a:r>
            <a:endParaRPr lang="en-GB" dirty="0"/>
          </a:p>
          <a:p>
            <a:r>
              <a:rPr lang="en-GB" dirty="0"/>
              <a:t>Practicality: Should perform well under a range of market conditions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736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</a:pP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I-SEM CRM </a:t>
            </a:r>
            <a:b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</a:b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Decision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A1B1"/>
                </a:solidFill>
                <a:latin typeface="Arial"/>
                <a:cs typeface="Arial"/>
              </a:rPr>
              <a:t>Auction Governance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661248"/>
            <a:ext cx="2114550" cy="1054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0835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Legal and governance framework</a:t>
            </a:r>
          </a:p>
          <a:p>
            <a:r>
              <a:rPr lang="en-GB" dirty="0"/>
              <a:t>Disputes</a:t>
            </a:r>
          </a:p>
          <a:p>
            <a:r>
              <a:rPr lang="en-GB" dirty="0"/>
              <a:t>Capacity Market Code modification process</a:t>
            </a:r>
          </a:p>
          <a:p>
            <a:r>
              <a:rPr lang="en-GB" dirty="0"/>
              <a:t>Role of TSOs and Conflicts of Interests</a:t>
            </a:r>
          </a:p>
          <a:p>
            <a:r>
              <a:rPr lang="en-GB" dirty="0"/>
              <a:t>Auction monitor and audit</a:t>
            </a:r>
          </a:p>
          <a:p>
            <a:r>
              <a:rPr lang="en-GB" dirty="0"/>
              <a:t>Role of SEM Committee and RAs</a:t>
            </a:r>
          </a:p>
        </p:txBody>
      </p:sp>
    </p:spTree>
    <p:extLst>
      <p:ext uri="{BB962C8B-B14F-4D97-AF65-F5344CB8AC3E}">
        <p14:creationId xmlns:p14="http://schemas.microsoft.com/office/powerpoint/2010/main" val="1976310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and governance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80520"/>
          </a:xfrm>
        </p:spPr>
        <p:txBody>
          <a:bodyPr>
            <a:noAutofit/>
          </a:bodyPr>
          <a:lstStyle/>
          <a:p>
            <a:r>
              <a:rPr lang="en-GB" sz="2400" dirty="0"/>
              <a:t>Reliability Option settlement contained within TSC</a:t>
            </a:r>
          </a:p>
          <a:p>
            <a:r>
              <a:rPr lang="en-GB" sz="2400" dirty="0"/>
              <a:t>Other CRM rules will be set out in Capacity Market Code</a:t>
            </a:r>
          </a:p>
          <a:p>
            <a:pPr lvl="1"/>
            <a:r>
              <a:rPr lang="en-GB" sz="2400" dirty="0"/>
              <a:t>Different change procedures- </a:t>
            </a:r>
            <a:r>
              <a:rPr lang="en-IE" sz="2400" dirty="0"/>
              <a:t>allowing CMC modifications within tight timescales to incorporate the lessons learned from T-1 and T-4 auctions</a:t>
            </a:r>
            <a:endParaRPr lang="en-GB" sz="2400" dirty="0"/>
          </a:p>
          <a:p>
            <a:pPr lvl="1"/>
            <a:r>
              <a:rPr lang="en-IE" sz="2400" dirty="0"/>
              <a:t>only parties planning to provide capacity will need to be parties to the CMC.  </a:t>
            </a:r>
          </a:p>
          <a:p>
            <a:pPr lvl="1"/>
            <a:r>
              <a:rPr lang="en-IE" sz="2400" dirty="0"/>
              <a:t>all generation licence holders will be obliged to become parties to the CMC and to apply for qualification for the capacity auction</a:t>
            </a:r>
            <a:endParaRPr lang="en-GB" sz="2400" dirty="0"/>
          </a:p>
          <a:p>
            <a:r>
              <a:rPr lang="en-IE" sz="2400" dirty="0"/>
              <a:t>TSOs’ licences will require them to enter into and administer Capacity Market Code</a:t>
            </a:r>
          </a:p>
        </p:txBody>
      </p:sp>
    </p:spTree>
    <p:extLst>
      <p:ext uri="{BB962C8B-B14F-4D97-AF65-F5344CB8AC3E}">
        <p14:creationId xmlns:p14="http://schemas.microsoft.com/office/powerpoint/2010/main" val="306245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Contract fix price length</a:t>
            </a:r>
          </a:p>
          <a:p>
            <a:r>
              <a:rPr lang="en-GB" dirty="0"/>
              <a:t>Auction frequency and volumes</a:t>
            </a:r>
          </a:p>
          <a:p>
            <a:r>
              <a:rPr lang="en-GB" dirty="0"/>
              <a:t>Auction design</a:t>
            </a:r>
          </a:p>
          <a:p>
            <a:r>
              <a:rPr lang="en-GB" dirty="0"/>
              <a:t>Market Power</a:t>
            </a:r>
          </a:p>
        </p:txBody>
      </p:sp>
    </p:spTree>
    <p:extLst>
      <p:ext uri="{BB962C8B-B14F-4D97-AF65-F5344CB8AC3E}">
        <p14:creationId xmlns:p14="http://schemas.microsoft.com/office/powerpoint/2010/main" val="2834919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CMC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496369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IE" dirty="0"/>
              <a:t>Eligibility and de-rating rules;</a:t>
            </a:r>
            <a:endParaRPr lang="en-GB" dirty="0"/>
          </a:p>
          <a:p>
            <a:pPr lvl="0"/>
            <a:r>
              <a:rPr lang="en-IE" dirty="0"/>
              <a:t>Roles and responsibilities, including that of the TSOs as CRM Delivery Body and Auction Monitor and Auditor; </a:t>
            </a:r>
            <a:endParaRPr lang="en-GB" dirty="0"/>
          </a:p>
          <a:p>
            <a:pPr lvl="0"/>
            <a:r>
              <a:rPr lang="en-IE" dirty="0"/>
              <a:t>Auction Qualification;</a:t>
            </a:r>
            <a:endParaRPr lang="en-GB" dirty="0"/>
          </a:p>
          <a:p>
            <a:pPr lvl="0"/>
            <a:r>
              <a:rPr lang="en-IE" dirty="0"/>
              <a:t>Operation of the Capacity Market Auction;</a:t>
            </a:r>
            <a:endParaRPr lang="en-GB" dirty="0"/>
          </a:p>
          <a:p>
            <a:pPr lvl="0"/>
            <a:r>
              <a:rPr lang="en-IE" dirty="0"/>
              <a:t>Key terms and conditions of the Reliability Option contract (with the exception of settlement terms contained with the TSC);</a:t>
            </a:r>
            <a:endParaRPr lang="en-GB" dirty="0"/>
          </a:p>
          <a:p>
            <a:pPr lvl="0"/>
            <a:r>
              <a:rPr lang="en-IE" dirty="0"/>
              <a:t>Obligation on the TSOs to maintain a Capacity Market Register, make data available to support settlement and secondary trading; and </a:t>
            </a:r>
            <a:endParaRPr lang="en-GB" dirty="0"/>
          </a:p>
          <a:p>
            <a:r>
              <a:rPr lang="en-IE" dirty="0"/>
              <a:t>Implementation Agreements</a:t>
            </a:r>
          </a:p>
          <a:p>
            <a:r>
              <a:rPr lang="en-IE" dirty="0"/>
              <a:t>Agreed Procedures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A working draft will be issued in July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687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Disputes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/>
              <a:t>Separate Disputes Resolution Process, to support CMC objectives</a:t>
            </a:r>
            <a:endParaRPr lang="en-GB" sz="2400" dirty="0"/>
          </a:p>
          <a:p>
            <a:endParaRPr lang="en-IE" sz="2400" dirty="0"/>
          </a:p>
          <a:p>
            <a:r>
              <a:rPr lang="en-IE" sz="2400" dirty="0"/>
              <a:t>CMC Disputes Resolution Board, independent of the TSC Disputes Panel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27020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CMC Modification Process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40343571"/>
              </p:ext>
            </p:extLst>
          </p:nvPr>
        </p:nvGraphicFramePr>
        <p:xfrm>
          <a:off x="755576" y="1124744"/>
          <a:ext cx="727280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042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Managing Conflicts of Interest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61919"/>
              </p:ext>
            </p:extLst>
          </p:nvPr>
        </p:nvGraphicFramePr>
        <p:xfrm>
          <a:off x="457200" y="1388284"/>
          <a:ext cx="8229600" cy="4605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8457">
                  <a:extLst>
                    <a:ext uri="{9D8B030D-6E8A-4147-A177-3AD203B41FA5}">
                      <a16:colId xmlns:a16="http://schemas.microsoft.com/office/drawing/2014/main" val="1680985863"/>
                    </a:ext>
                  </a:extLst>
                </a:gridCol>
                <a:gridCol w="5641143">
                  <a:extLst>
                    <a:ext uri="{9D8B030D-6E8A-4147-A177-3AD203B41FA5}">
                      <a16:colId xmlns:a16="http://schemas.microsoft.com/office/drawing/2014/main" val="373223159"/>
                    </a:ext>
                  </a:extLst>
                </a:gridCol>
              </a:tblGrid>
              <a:tr h="335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Mitigation Measure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Description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8608721"/>
                  </a:ext>
                </a:extLst>
              </a:tr>
              <a:tr h="11763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Ringfencing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Spectrum of </a:t>
                      </a:r>
                      <a:r>
                        <a:rPr lang="en-US" sz="2000" dirty="0" err="1">
                          <a:effectLst/>
                        </a:rPr>
                        <a:t>organisational</a:t>
                      </a:r>
                      <a:r>
                        <a:rPr lang="en-US" sz="2000" dirty="0">
                          <a:effectLst/>
                        </a:rPr>
                        <a:t> or structural changes. May be implemented in isolation or in combination with other measures.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2739151"/>
                  </a:ext>
                </a:extLst>
              </a:tr>
              <a:tr h="3358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Behavioural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These relate to Codes of Conduct for staff, incentives etc.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1808097"/>
                  </a:ext>
                </a:extLst>
              </a:tr>
              <a:tr h="1049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Control/Responsibility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Regulatory oversight of market design including the energy market, the CRM and DS3 Auctions.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RAs will take the lead on interconnector de-rating factors for the interconnectors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909267"/>
                  </a:ext>
                </a:extLst>
              </a:tr>
              <a:tr h="692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Transparency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Publication of information in a non -discriminatory manner, independent audit of functions under codes and </a:t>
                      </a:r>
                      <a:r>
                        <a:rPr lang="en-US" sz="2000" dirty="0" err="1">
                          <a:effectLst/>
                        </a:rPr>
                        <a:t>licences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999612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9552" y="6033482"/>
            <a:ext cx="80648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continue to develop the measures as part of the ongoing work of the Governance and Licensing </a:t>
            </a:r>
            <a:r>
              <a:rPr kumimoji="0" lang="en-IE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workstream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– information paper in July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1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Monitoring and Audit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Role of I-SEM CRM monitoring will be split between the Regulatory Authorities and an Auction Monitor </a:t>
            </a:r>
            <a:endParaRPr lang="en-GB" altLang="en-US" sz="2000" dirty="0"/>
          </a:p>
          <a:p>
            <a:pPr marL="3429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Auction Monitor will be appointed by the SEM Committee to monitor the TSOs as Capacity Delivery Body in their operation of the end-to-end auction process   </a:t>
            </a:r>
            <a:endParaRPr lang="en-GB" altLang="en-US" sz="2000" dirty="0"/>
          </a:p>
          <a:p>
            <a:pPr marL="3429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Detailed terms of reference for the Auction Monitor set out in the CMC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Role of CMC Auditor, distinct from that of the Auction Monitor. Procured separately but simultaneously to allow procurement synergies</a:t>
            </a:r>
            <a:r>
              <a:rPr lang="en-GB" altLang="en-US" sz="2000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982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SEM Committee auction roles/powers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805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IE" dirty="0"/>
              <a:t>Approving the de-rating methodology set out in the CMC and operated by the TSOs;</a:t>
            </a:r>
            <a:endParaRPr lang="en-GB" dirty="0"/>
          </a:p>
          <a:p>
            <a:pPr lvl="0"/>
            <a:r>
              <a:rPr lang="en-IE" dirty="0"/>
              <a:t>Determining the timings of the qualification processes and auctions for each time period;</a:t>
            </a:r>
            <a:endParaRPr lang="en-GB" dirty="0"/>
          </a:p>
          <a:p>
            <a:pPr lvl="0"/>
            <a:r>
              <a:rPr lang="en-IE" dirty="0"/>
              <a:t>Approval of key Auction Parameters;  </a:t>
            </a:r>
            <a:endParaRPr lang="en-GB" dirty="0"/>
          </a:p>
          <a:p>
            <a:pPr lvl="0"/>
            <a:r>
              <a:rPr lang="en-IE" dirty="0"/>
              <a:t>Instructing the TSOs to cancel an auction, if appropriate</a:t>
            </a:r>
            <a:endParaRPr lang="en-GB" dirty="0"/>
          </a:p>
          <a:p>
            <a:pPr lvl="0"/>
            <a:r>
              <a:rPr lang="en-IE" dirty="0"/>
              <a:t>Setting the </a:t>
            </a:r>
            <a:r>
              <a:rPr lang="en-IE" dirty="0" err="1"/>
              <a:t>ToR</a:t>
            </a:r>
            <a:r>
              <a:rPr lang="en-IE" dirty="0"/>
              <a:t> for the Auction Monitor and Auditor, in consultation with stakeholders </a:t>
            </a:r>
            <a:endParaRPr lang="en-GB" dirty="0"/>
          </a:p>
          <a:p>
            <a:pPr lvl="0"/>
            <a:r>
              <a:rPr lang="en-IE" dirty="0"/>
              <a:t>Directing changes to CMC</a:t>
            </a:r>
            <a:endParaRPr lang="en-GB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In addition, the Regulatory Authorities will continuously monitor the capacity market (qualification, auctions and the operation of the secondary market) for signs of market abuse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557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</a:pP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I-SEM CRM </a:t>
            </a:r>
            <a:b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</a:b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Decision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A1B1"/>
                </a:solidFill>
                <a:latin typeface="Arial"/>
                <a:cs typeface="Arial"/>
              </a:rPr>
              <a:t>Residual Issues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661248"/>
            <a:ext cx="2114550" cy="1054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3902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Strike Price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20480"/>
          </a:xfrm>
        </p:spPr>
        <p:txBody>
          <a:bodyPr>
            <a:normAutofit/>
          </a:bodyPr>
          <a:lstStyle/>
          <a:p>
            <a:r>
              <a:rPr lang="en-GB" sz="2400" dirty="0"/>
              <a:t>Include carbon- note correction to formula pointed out by some respondents</a:t>
            </a:r>
          </a:p>
          <a:p>
            <a:r>
              <a:rPr lang="en-GB" sz="2400" dirty="0"/>
              <a:t>Re-affirm use of 15% thermal efficiency, includes appropriate allowance for start up costs</a:t>
            </a:r>
          </a:p>
          <a:p>
            <a:r>
              <a:rPr lang="en-GB" sz="2400" dirty="0"/>
              <a:t>Move to monthly indices to protect RO hedge value to Suppliers, still sufficient incentive to be available</a:t>
            </a:r>
          </a:p>
          <a:p>
            <a:r>
              <a:rPr lang="en-GB" sz="2400" dirty="0"/>
              <a:t>No need to include Gasoil in formula, (HFO / 15% efficiency expected to accommodate all gasoil plant)</a:t>
            </a:r>
          </a:p>
        </p:txBody>
      </p:sp>
    </p:spTree>
    <p:extLst>
      <p:ext uri="{BB962C8B-B14F-4D97-AF65-F5344CB8AC3E}">
        <p14:creationId xmlns:p14="http://schemas.microsoft.com/office/powerpoint/2010/main" val="2063081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Socialisation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/>
              <a:t>Supplier Contribution Rate (SCR): </a:t>
            </a:r>
            <a:r>
              <a:rPr lang="en-GB" dirty="0"/>
              <a:t>SEMO propose the SCR to manage any potential cash flow required to cover shortfalls in socialisation fund.  Rate, and rationale, subject to approval by RAs</a:t>
            </a:r>
          </a:p>
          <a:p>
            <a:r>
              <a:rPr lang="en-GB" b="1" dirty="0"/>
              <a:t>Suspend and Accrue vs Immediate Additional Charge</a:t>
            </a:r>
            <a:r>
              <a:rPr lang="en-GB" dirty="0"/>
              <a:t>: Follow respondents suggestion to develop approach consistent with other similar arrangements under ETA and current SEM</a:t>
            </a:r>
          </a:p>
        </p:txBody>
      </p:sp>
    </p:spTree>
    <p:extLst>
      <p:ext uri="{BB962C8B-B14F-4D97-AF65-F5344CB8AC3E}">
        <p14:creationId xmlns:p14="http://schemas.microsoft.com/office/powerpoint/2010/main" val="1312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Contract fix price length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GB" dirty="0"/>
              <a:t>CRM 2 position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6514"/>
            <a:ext cx="4040188" cy="45448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IE" dirty="0"/>
              <a:t>Existing plant: 1 year price fix </a:t>
            </a:r>
            <a:endParaRPr lang="en-GB" dirty="0"/>
          </a:p>
          <a:p>
            <a:pPr lvl="0"/>
            <a:r>
              <a:rPr lang="en-IE" dirty="0"/>
              <a:t>New plant. “Balanced economic life” basis: </a:t>
            </a:r>
            <a:endParaRPr lang="en-GB" dirty="0"/>
          </a:p>
          <a:p>
            <a:pPr lvl="1"/>
            <a:r>
              <a:rPr lang="en-US" dirty="0"/>
              <a:t>The same for all plant technology types; </a:t>
            </a:r>
            <a:endParaRPr lang="en-GB" sz="2400" dirty="0"/>
          </a:p>
          <a:p>
            <a:pPr lvl="1"/>
            <a:r>
              <a:rPr lang="en-IE" dirty="0"/>
              <a:t>Based on ‘balanced economic life’ option, and be no more than ten years with the actual maximum value being to be confirmed in this CRM Decision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GB" dirty="0"/>
              <a:t>CRM 3 Decision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6514"/>
            <a:ext cx="4041775" cy="45448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GB" dirty="0"/>
              <a:t>Opted for 10 years for new plant given potential auction price volatility, but fix price length kept under review </a:t>
            </a:r>
          </a:p>
          <a:p>
            <a:r>
              <a:rPr lang="en-GB" dirty="0"/>
              <a:t>Storage: considering allowing ten years from start of operation, if meet long stop date</a:t>
            </a:r>
          </a:p>
          <a:p>
            <a:r>
              <a:rPr lang="en-GB" dirty="0"/>
              <a:t>Price volatility factors</a:t>
            </a:r>
          </a:p>
          <a:p>
            <a:pPr lvl="1"/>
            <a:r>
              <a:rPr lang="en-GB" dirty="0"/>
              <a:t>Sloped demand curve </a:t>
            </a:r>
          </a:p>
          <a:p>
            <a:pPr lvl="1"/>
            <a:r>
              <a:rPr lang="en-GB" dirty="0"/>
              <a:t>Wide applicability of Price-taker Offer Cap</a:t>
            </a:r>
          </a:p>
          <a:p>
            <a:pPr lvl="1"/>
            <a:r>
              <a:rPr lang="en-GB" dirty="0"/>
              <a:t>No bid floors</a:t>
            </a:r>
          </a:p>
        </p:txBody>
      </p:sp>
      <p:sp>
        <p:nvSpPr>
          <p:cNvPr id="7" name="Down Arrow 6"/>
          <p:cNvSpPr/>
          <p:nvPr/>
        </p:nvSpPr>
        <p:spPr>
          <a:xfrm>
            <a:off x="7812360" y="465313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 rot="10800000">
            <a:off x="8172400" y="508518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 rot="10800000">
            <a:off x="8172400" y="5661247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4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Auction Frequency and Volumes: </a:t>
            </a:r>
            <a:b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</a:br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Our Consultation 3 proposals</a:t>
            </a:r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22" y="1412776"/>
            <a:ext cx="800122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3222" y="5301208"/>
            <a:ext cx="80012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T-1 auction [2] to [13] months before start of Capacity Delivery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T-4 auctions [3½] to [4½] years before start of Capacity Delivery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Withhold 1.5% to 5% of capacity requirement for T-1 auctions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Flexibility for other auctions as determined by SEM Committee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Auction Frequency and Volumes: </a:t>
            </a:r>
            <a:b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</a:br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Key feedback and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Feedback</a:t>
            </a:r>
          </a:p>
          <a:p>
            <a:r>
              <a:rPr lang="en-US" sz="2600" dirty="0"/>
              <a:t>Majority agreed with the proposed approach for the T-1 and T-4 auctions</a:t>
            </a:r>
            <a:endParaRPr lang="en-GB" sz="2600" dirty="0"/>
          </a:p>
          <a:p>
            <a:endParaRPr lang="en-GB" sz="2600" dirty="0"/>
          </a:p>
          <a:p>
            <a:r>
              <a:rPr lang="en-GB" sz="2600" dirty="0"/>
              <a:t>Some requests for less flexibility around timing of auctions</a:t>
            </a:r>
          </a:p>
          <a:p>
            <a:endParaRPr lang="en-GB" sz="2600" dirty="0"/>
          </a:p>
          <a:p>
            <a:r>
              <a:rPr lang="en-GB" sz="2600" dirty="0"/>
              <a:t>Some concern at risk if T-4 auction held before intervening year transitional auctions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Decisions</a:t>
            </a:r>
          </a:p>
          <a:p>
            <a:r>
              <a:rPr lang="en-GB" sz="2600" dirty="0"/>
              <a:t>Proceed with decisions as set out in CRM 3 consultation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en-GB" sz="2600" dirty="0"/>
              <a:t>Flexibility is required to accommodate uncertainty, and timeline around initial auctions  </a:t>
            </a:r>
          </a:p>
          <a:p>
            <a:pPr marL="0" indent="0">
              <a:buNone/>
            </a:pPr>
            <a:endParaRPr lang="en-GB" sz="2600" dirty="0"/>
          </a:p>
          <a:p>
            <a:pPr fontAlgn="base"/>
            <a:r>
              <a:rPr lang="en-IE" sz="2600" dirty="0"/>
              <a:t>2017/18 Delivery Year auction as soon as reasonably practical</a:t>
            </a:r>
          </a:p>
          <a:p>
            <a:pPr fontAlgn="base"/>
            <a:r>
              <a:rPr lang="en-IE" sz="2600" dirty="0"/>
              <a:t>Will consider holding subsequent transitional auctions in sequence before the first T-4 auction, but no commitment</a:t>
            </a:r>
            <a:endParaRPr lang="en-GB" sz="2600" dirty="0"/>
          </a:p>
        </p:txBody>
      </p:sp>
      <p:sp>
        <p:nvSpPr>
          <p:cNvPr id="5" name="Right Arrow 4"/>
          <p:cNvSpPr/>
          <p:nvPr/>
        </p:nvSpPr>
        <p:spPr>
          <a:xfrm>
            <a:off x="4495800" y="2132856"/>
            <a:ext cx="3642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4499992" y="3140968"/>
            <a:ext cx="3642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4495800" y="4149080"/>
            <a:ext cx="3642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6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44" y="1176144"/>
            <a:ext cx="278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Transitional Auctions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50240" y="1176144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T-1 Auctions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70692" y="1176144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T-4 Auctions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528" y="1700606"/>
            <a:ext cx="8094689" cy="23764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65743" y="4506069"/>
            <a:ext cx="8094689" cy="2061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92687" y="1700808"/>
            <a:ext cx="8004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Auction Design and Rules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Auction format (Simple sealed bid, multiple round descending clock auction, combinatorial)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Winner determination (including “lumpiness” issue)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Price determination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Information and communication policies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Structure of bids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Tied bids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1882" y="4566027"/>
            <a:ext cx="79961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Market power controls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Mandatory bidding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Adjusting the capacity requirement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Prohibition on dominant generators acting as Capacity Aggregators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Sloping demand curve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Controls on price bids (Auction Price Cap, Other Bid Limits)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 Information and communication policies 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878112" y="1196752"/>
            <a:ext cx="37704" cy="56612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043502" y="1196752"/>
            <a:ext cx="40666" cy="563376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 rot="10800000">
            <a:off x="1292634" y="4059415"/>
            <a:ext cx="614596" cy="4497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 rot="10800000">
            <a:off x="3963381" y="4059414"/>
            <a:ext cx="614596" cy="4497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Down Arrow 17"/>
          <p:cNvSpPr/>
          <p:nvPr/>
        </p:nvSpPr>
        <p:spPr>
          <a:xfrm rot="10800000">
            <a:off x="6963912" y="4059414"/>
            <a:ext cx="614596" cy="4497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Auction Design Framework: Overview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Auction Design Decisions: Overview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1268760"/>
            <a:ext cx="382676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Decision deferred, pending managing exit consultation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0032" y="2132856"/>
            <a:ext cx="382676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Up to 5 P,Q pairs. Inflexible bids allowed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923928" y="2360076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3923928" y="3236366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923928" y="1495980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3923928" y="4160276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849688" y="3009146"/>
            <a:ext cx="382676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Price only, no adjustments for contract length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9688" y="3933056"/>
            <a:ext cx="382676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Pay-as-clear based on highest in-merit / marginal  bid accepted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7309" y="4961493"/>
            <a:ext cx="382676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/>
              <a:t>Fully in-merit bids accepted, but choose between marginal and out-of-merit bids on social welfare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9552" y="1391871"/>
            <a:ext cx="3037028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Auction format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9552" y="2255967"/>
            <a:ext cx="3046624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/>
              <a:t>Structure of bids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39552" y="3132257"/>
            <a:ext cx="3046624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/>
              <a:t>Winner determination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39552" y="4056167"/>
            <a:ext cx="3025845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/>
              <a:t>Pricing rules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4869160"/>
            <a:ext cx="3025051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/>
              <a:t>Dealing with lumpiness/discrete bids;</a:t>
            </a:r>
            <a:endParaRPr lang="en-GB" sz="2400" dirty="0"/>
          </a:p>
        </p:txBody>
      </p:sp>
      <p:sp>
        <p:nvSpPr>
          <p:cNvPr id="23" name="Right Arrow 22"/>
          <p:cNvSpPr/>
          <p:nvPr/>
        </p:nvSpPr>
        <p:spPr>
          <a:xfrm>
            <a:off x="3923928" y="5342601"/>
            <a:ext cx="648072" cy="2534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Auction format: Options considered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>
            <a:normAutofit fontScale="70000" lnSpcReduction="20000"/>
          </a:bodyPr>
          <a:lstStyle/>
          <a:p>
            <a:r>
              <a:rPr lang="en-IE" b="1" dirty="0"/>
              <a:t>Option 1: Simple sealed-bid, multi-unit auction </a:t>
            </a:r>
            <a:endParaRPr lang="en-IE" dirty="0"/>
          </a:p>
          <a:p>
            <a:pPr lvl="1"/>
            <a:r>
              <a:rPr lang="en-IE" dirty="0"/>
              <a:t>Bidders submit sealed offers comprising their supply curves, or Price-Quantity Pair</a:t>
            </a:r>
          </a:p>
          <a:p>
            <a:pPr lvl="1"/>
            <a:r>
              <a:rPr lang="en-IE" dirty="0"/>
              <a:t>Auctioneer creates aggregate supply curve from bids and </a:t>
            </a:r>
            <a:r>
              <a:rPr lang="en-IE" b="1" dirty="0"/>
              <a:t>determines winners and clearing price based on merit order </a:t>
            </a:r>
          </a:p>
          <a:p>
            <a:endParaRPr lang="en-IE" b="1" dirty="0"/>
          </a:p>
          <a:p>
            <a:r>
              <a:rPr lang="en-IE" b="1" dirty="0"/>
              <a:t>Option 2: Multiple round descending clock auction. </a:t>
            </a:r>
            <a:r>
              <a:rPr lang="en-IE" dirty="0"/>
              <a:t>As simple sealed bid, but supply curve generated via multiple rounds of biding, with information fed back to bidders between round</a:t>
            </a:r>
          </a:p>
          <a:p>
            <a:endParaRPr lang="en-IE" b="1" dirty="0"/>
          </a:p>
          <a:p>
            <a:r>
              <a:rPr lang="en-IE" b="1" dirty="0"/>
              <a:t>Option 3: Combinatorial approach. </a:t>
            </a:r>
            <a:r>
              <a:rPr lang="en-IE" dirty="0"/>
              <a:t>As simple sealed bid, but</a:t>
            </a:r>
          </a:p>
          <a:p>
            <a:pPr lvl="1"/>
            <a:r>
              <a:rPr lang="en-IE" dirty="0"/>
              <a:t>Auctioneer choose package of bidders which satisfies procurement requirement at least cost</a:t>
            </a:r>
          </a:p>
          <a:p>
            <a:pPr lvl="1"/>
            <a:r>
              <a:rPr lang="en-IE" b="1" dirty="0"/>
              <a:t>With inflexible (lumpy) bids, winners not necessarily selected in merit order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Auction formats: Pros and cons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152160"/>
              </p:ext>
            </p:extLst>
          </p:nvPr>
        </p:nvGraphicFramePr>
        <p:xfrm>
          <a:off x="518864" y="1280370"/>
          <a:ext cx="8229600" cy="5316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272268033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332347958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986033236"/>
                    </a:ext>
                  </a:extLst>
                </a:gridCol>
                <a:gridCol w="2612976">
                  <a:extLst>
                    <a:ext uri="{9D8B030D-6E8A-4147-A177-3AD203B41FA5}">
                      <a16:colId xmlns:a16="http://schemas.microsoft.com/office/drawing/2014/main" val="2069009891"/>
                    </a:ext>
                  </a:extLst>
                </a:gridCol>
              </a:tblGrid>
              <a:tr h="29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 dirty="0">
                          <a:effectLst/>
                        </a:rPr>
                        <a:t>Option 1: Simple Sealed Bid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>
                          <a:effectLst/>
                        </a:rPr>
                        <a:t>Option 2: Multiple round descending clock 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>
                          <a:effectLst/>
                        </a:rPr>
                        <a:t>Option 3: Combinatorial auction format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3281996972"/>
                  </a:ext>
                </a:extLst>
              </a:tr>
              <a:tr h="32042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Pros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Lowest potential for market power abuse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Greater price discovery and transparency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Optimal solutions to lumpiness and transitional constraints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1682143435"/>
                  </a:ext>
                </a:extLst>
              </a:tr>
              <a:tr h="1266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Quickest and simplest for bidders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>
                          <a:effectLst/>
                        </a:rPr>
                        <a:t>Quicker and simpler for bidders than Option 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2595877644"/>
                  </a:ext>
                </a:extLst>
              </a:tr>
              <a:tr h="1266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>
                          <a:effectLst/>
                        </a:rPr>
                        <a:t>Easiest to solve and monitor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Consistent with DS3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3097553595"/>
                  </a:ext>
                </a:extLst>
              </a:tr>
              <a:tr h="1266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Lowest cost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2589040841"/>
                  </a:ext>
                </a:extLst>
              </a:tr>
              <a:tr h="25338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600">
                          <a:effectLst/>
                        </a:rPr>
                        <a:t>Cons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>
                          <a:effectLst/>
                        </a:rPr>
                        <a:t>Lower price discovery and transparency during auction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Greatest potential for market power abuse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Greater potential for market power abuse than Option 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385798381"/>
                  </a:ext>
                </a:extLst>
              </a:tr>
              <a:tr h="2945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Sub-optimal solutions to manage exits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May tie up bidders for 2-3 days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Not clear can be delivered for first auction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2991901356"/>
                  </a:ext>
                </a:extLst>
              </a:tr>
              <a:tr h="1602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Potential for “unhappy losers”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2167622201"/>
                  </a:ext>
                </a:extLst>
              </a:tr>
              <a:tr h="2132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E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IE" sz="1800" dirty="0">
                          <a:effectLst/>
                        </a:rPr>
                        <a:t>Results less transparent, harder to audit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1" marR="57011" marT="0" marB="0"/>
                </a:tc>
                <a:extLst>
                  <a:ext uri="{0D108BD9-81ED-4DB2-BD59-A6C34878D82A}">
                    <a16:rowId xmlns:a16="http://schemas.microsoft.com/office/drawing/2014/main" val="28427830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19567</TotalTime>
  <Words>2173</Words>
  <Application>Microsoft Office PowerPoint</Application>
  <PresentationFormat>On-screen Show (4:3)</PresentationFormat>
  <Paragraphs>311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Times New Roman</vt:lpstr>
      <vt:lpstr>Office Theme</vt:lpstr>
      <vt:lpstr>Custom Design</vt:lpstr>
      <vt:lpstr>1_Custom Design</vt:lpstr>
      <vt:lpstr>I-SEM CRM  Decision 3</vt:lpstr>
      <vt:lpstr>Content</vt:lpstr>
      <vt:lpstr>Contract fix price length</vt:lpstr>
      <vt:lpstr>Auction Frequency and Volumes:  Our Consultation 3 proposals</vt:lpstr>
      <vt:lpstr>Auction Frequency and Volumes:  Key feedback and decisions</vt:lpstr>
      <vt:lpstr>Auction Design Framework: Overview</vt:lpstr>
      <vt:lpstr>Auction Design Decisions: Overview</vt:lpstr>
      <vt:lpstr>Auction format: Options considered</vt:lpstr>
      <vt:lpstr>Auction formats: Pros and cons</vt:lpstr>
      <vt:lpstr>Structure of bid: proposal</vt:lpstr>
      <vt:lpstr>Winner determination </vt:lpstr>
      <vt:lpstr>Price determination</vt:lpstr>
      <vt:lpstr>Lumpiness</vt:lpstr>
      <vt:lpstr>Market Power Decisions: Overview</vt:lpstr>
      <vt:lpstr>Other Bid Limits</vt:lpstr>
      <vt:lpstr>Principles for setting demand curve</vt:lpstr>
      <vt:lpstr>I-SEM CRM  Decision 3</vt:lpstr>
      <vt:lpstr>Content</vt:lpstr>
      <vt:lpstr>Legal and governance framework</vt:lpstr>
      <vt:lpstr>CMC Content</vt:lpstr>
      <vt:lpstr>Disputes</vt:lpstr>
      <vt:lpstr>CMC Modification Process</vt:lpstr>
      <vt:lpstr>Managing Conflicts of Interest</vt:lpstr>
      <vt:lpstr>Monitoring and Audit</vt:lpstr>
      <vt:lpstr>SEM Committee auction roles/powers</vt:lpstr>
      <vt:lpstr>I-SEM CRM  Decision 3</vt:lpstr>
      <vt:lpstr>Strike Price</vt:lpstr>
      <vt:lpstr>Socialisation Fund</vt:lpstr>
    </vt:vector>
  </TitlesOfParts>
  <Company>IT Assist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</dc:creator>
  <cp:lastModifiedBy>AndrewC</cp:lastModifiedBy>
  <cp:revision>690</cp:revision>
  <dcterms:created xsi:type="dcterms:W3CDTF">2015-07-07T10:29:45Z</dcterms:created>
  <dcterms:modified xsi:type="dcterms:W3CDTF">2016-06-21T09:41:41Z</dcterms:modified>
</cp:coreProperties>
</file>